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3" orient="horz" pos="3367" userDrawn="1">
          <p15:clr>
            <a:srgbClr val="A4A3A4"/>
          </p15:clr>
        </p15:guide>
        <p15:guide id="4" orient="horz" pos="6611" userDrawn="1">
          <p15:clr>
            <a:srgbClr val="A4A3A4"/>
          </p15:clr>
        </p15:guide>
        <p15:guide id="5" pos="4649" userDrawn="1">
          <p15:clr>
            <a:srgbClr val="A4A3A4"/>
          </p15:clr>
        </p15:guide>
        <p15:guide id="6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52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2580" y="132"/>
      </p:cViewPr>
      <p:guideLst>
        <p:guide orient="horz" pos="124"/>
        <p:guide pos="113"/>
        <p:guide orient="horz" pos="3367"/>
        <p:guide orient="horz" pos="6611"/>
        <p:guide pos="4649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マスター字幕の書式設定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86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71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21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67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8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8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16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36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30711-91C7-4B2F-927C-A8473F92D31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0126A-B464-42B2-B7F6-161B64C82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44FE8D1-4B9B-4601-9507-4FAA3AB686C3}"/>
              </a:ext>
            </a:extLst>
          </p:cNvPr>
          <p:cNvSpPr/>
          <p:nvPr/>
        </p:nvSpPr>
        <p:spPr>
          <a:xfrm>
            <a:off x="180622" y="600479"/>
            <a:ext cx="7213600" cy="1171877"/>
          </a:xfrm>
          <a:prstGeom prst="roundRect">
            <a:avLst>
              <a:gd name="adj" fmla="val 19352"/>
            </a:avLst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6F7BF4-39BA-44BB-A0B8-494CBB4AFDBD}"/>
              </a:ext>
            </a:extLst>
          </p:cNvPr>
          <p:cNvSpPr txBox="1"/>
          <p:nvPr/>
        </p:nvSpPr>
        <p:spPr>
          <a:xfrm>
            <a:off x="180623" y="688623"/>
            <a:ext cx="7213600" cy="1015663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algn="ctr"/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水害時の緊急一時避難場所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kumimoji="1" lang="ja-JP" altLang="en-US" sz="2400" dirty="0"/>
              <a:t>に関するご協力のお願い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1A0D69-2101-468F-8E81-B79B301230CC}"/>
              </a:ext>
            </a:extLst>
          </p:cNvPr>
          <p:cNvSpPr txBox="1"/>
          <p:nvPr/>
        </p:nvSpPr>
        <p:spPr>
          <a:xfrm>
            <a:off x="180621" y="6970386"/>
            <a:ext cx="7199667" cy="646331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algn="ctr"/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緊急一時避難場所 </a:t>
            </a:r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とは？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E6D50D-E691-491A-8946-5B4FF776B601}"/>
              </a:ext>
            </a:extLst>
          </p:cNvPr>
          <p:cNvSpPr txBox="1"/>
          <p:nvPr/>
        </p:nvSpPr>
        <p:spPr>
          <a:xfrm>
            <a:off x="180622" y="193514"/>
            <a:ext cx="7213600" cy="400110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r>
              <a:rPr kumimoji="1"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■■■■■■町会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473B16-482B-4480-B4EF-C50959504316}"/>
              </a:ext>
            </a:extLst>
          </p:cNvPr>
          <p:cNvSpPr/>
          <p:nvPr/>
        </p:nvSpPr>
        <p:spPr>
          <a:xfrm>
            <a:off x="411869" y="7831795"/>
            <a:ext cx="37691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u="sng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避難の開始が遅れ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endParaRPr lang="en-US" altLang="ja-JP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戸田市が指定する避難場所まで</a:t>
            </a:r>
            <a:endParaRPr lang="en-US" altLang="ja-JP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避難することに危険が伴う状況</a:t>
            </a:r>
            <a:endParaRPr lang="en-US" altLang="ja-JP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となってしまった場合に、</a:t>
            </a:r>
            <a:endParaRPr lang="en-US" altLang="ja-JP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u="sng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命の危険を回避するために</a:t>
            </a:r>
            <a:endParaRPr lang="en-US" altLang="ja-JP" sz="2000" u="sng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u="sng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一時的に待避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させていただく</a:t>
            </a:r>
            <a:endParaRPr lang="en-US" altLang="ja-JP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非浸水階を有する施設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168E66D-6620-4F12-8B6F-32821E03F2A7}"/>
              </a:ext>
            </a:extLst>
          </p:cNvPr>
          <p:cNvSpPr/>
          <p:nvPr/>
        </p:nvSpPr>
        <p:spPr>
          <a:xfrm>
            <a:off x="180621" y="1858434"/>
            <a:ext cx="719966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当町会では、ゲリラ豪雨や台風により、戸田市に避難勧告や気象警報が発表された状況において、</a:t>
            </a:r>
            <a:r>
              <a:rPr lang="ja-JP" altLang="en-US" sz="1900" u="sng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水害からの犠牲者ゼロを目指す</a:t>
            </a:r>
            <a:r>
              <a:rPr lang="ja-JP" altLang="en-US" sz="1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べく、</a:t>
            </a:r>
            <a:br>
              <a:rPr lang="en-US" altLang="ja-JP" sz="1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900" u="sng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命からがら避難する場所として“緊急一時避難場所”の確保</a:t>
            </a:r>
            <a:r>
              <a:rPr lang="ja-JP" altLang="en-US" sz="1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に取り組んでいます。</a:t>
            </a:r>
            <a:endParaRPr lang="en-US" altLang="ja-JP" sz="1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下記の場合に、貴施設を利用させていただくことについて、</a:t>
            </a:r>
            <a:br>
              <a:rPr lang="en-US" altLang="ja-JP" sz="1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あらかじめご承諾（協力書への同意）いただけますと幸いに存じます。</a:t>
            </a:r>
          </a:p>
          <a:p>
            <a:endParaRPr lang="ja-JP" altLang="en-US" sz="1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9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１．町会内で</a:t>
            </a:r>
            <a:r>
              <a:rPr lang="ja-JP" altLang="en-US" sz="19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浸水が始まり、</a:t>
            </a:r>
            <a:br>
              <a:rPr lang="en-US" altLang="ja-JP" sz="1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sz="19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自宅にいることに危険を感じた</a:t>
            </a:r>
            <a:r>
              <a:rPr lang="ja-JP" altLang="en-US" sz="1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</a:t>
            </a:r>
          </a:p>
          <a:p>
            <a:endParaRPr lang="ja-JP" altLang="en-US" sz="1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２．荒川からの氾濫の危険性が高まり、</a:t>
            </a:r>
            <a:br>
              <a:rPr lang="en-US" altLang="ja-JP" sz="1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sz="19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遠くまで避難することができなくなってしまった</a:t>
            </a:r>
            <a:r>
              <a:rPr lang="ja-JP" altLang="en-US" sz="1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</a:t>
            </a:r>
          </a:p>
          <a:p>
            <a:endParaRPr lang="ja-JP" altLang="en-US" sz="1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9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9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なお、利用させていただく場所は、外階段、内階段、通路、</a:t>
            </a:r>
            <a:endParaRPr lang="en-US" altLang="ja-JP" sz="1900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lang="ja-JP" altLang="en-US" sz="19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エレベーター前、屋上などの共有スペースを想定しています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329C748-55DA-4C14-AE22-82580D43D218}"/>
              </a:ext>
            </a:extLst>
          </p:cNvPr>
          <p:cNvSpPr/>
          <p:nvPr/>
        </p:nvSpPr>
        <p:spPr>
          <a:xfrm>
            <a:off x="180621" y="6854682"/>
            <a:ext cx="7213600" cy="3473274"/>
          </a:xfrm>
          <a:prstGeom prst="rect">
            <a:avLst/>
          </a:prstGeom>
          <a:noFill/>
          <a:ln w="38100">
            <a:solidFill>
              <a:srgbClr val="CC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A694CE-369A-4A9A-9CAB-B283FE02806E}"/>
              </a:ext>
            </a:extLst>
          </p:cNvPr>
          <p:cNvSpPr txBox="1"/>
          <p:nvPr/>
        </p:nvSpPr>
        <p:spPr>
          <a:xfrm>
            <a:off x="-2438400" y="193514"/>
            <a:ext cx="2212622" cy="400110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r>
              <a:rPr kumimoji="1"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町会 → 自治会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AFD75B-0052-4AA2-BE86-56E99E9CFF68}"/>
              </a:ext>
            </a:extLst>
          </p:cNvPr>
          <p:cNvSpPr txBox="1"/>
          <p:nvPr/>
        </p:nvSpPr>
        <p:spPr>
          <a:xfrm>
            <a:off x="-2438400" y="1898136"/>
            <a:ext cx="2212622" cy="400110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r>
              <a:rPr kumimoji="1"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町会 → 自治会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B4AEB7-23D2-4D03-BF75-2E4ACEA2B45A}"/>
              </a:ext>
            </a:extLst>
          </p:cNvPr>
          <p:cNvSpPr txBox="1"/>
          <p:nvPr/>
        </p:nvSpPr>
        <p:spPr>
          <a:xfrm>
            <a:off x="-2438400" y="4186636"/>
            <a:ext cx="2212622" cy="400110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r>
              <a:rPr kumimoji="1"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町会 → 自治会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018EFF1-E004-42C6-8FE3-B995C290BD6B}"/>
              </a:ext>
            </a:extLst>
          </p:cNvPr>
          <p:cNvSpPr txBox="1"/>
          <p:nvPr/>
        </p:nvSpPr>
        <p:spPr>
          <a:xfrm>
            <a:off x="1905000" y="-655002"/>
            <a:ext cx="3764844" cy="400110"/>
          </a:xfrm>
          <a:prstGeom prst="rect">
            <a:avLst/>
          </a:prstGeom>
          <a:solidFill>
            <a:schemeClr val="tx1"/>
          </a:solidFill>
        </p:spPr>
        <p:txBody>
          <a:bodyPr wrap="square" lIns="180000" rIns="180000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表面</a:t>
            </a:r>
          </a:p>
        </p:txBody>
      </p:sp>
      <p:pic>
        <p:nvPicPr>
          <p:cNvPr id="1026" name="Picture 2" descr="洪水でビルの屋上に避難した人のイラスト">
            <a:extLst>
              <a:ext uri="{FF2B5EF4-FFF2-40B4-BE49-F238E27FC236}">
                <a16:creationId xmlns:a16="http://schemas.microsoft.com/office/drawing/2014/main" id="{64CC7253-5CF1-4A6F-BC8D-6009EF15B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865" y="7674013"/>
            <a:ext cx="3009936" cy="259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床上浸水のイラスト">
            <a:extLst>
              <a:ext uri="{FF2B5EF4-FFF2-40B4-BE49-F238E27FC236}">
                <a16:creationId xmlns:a16="http://schemas.microsoft.com/office/drawing/2014/main" id="{DB3124CB-6477-46A8-8658-BC0ED2A38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253" y="4019508"/>
            <a:ext cx="1183252" cy="113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 descr="決壊する堤防のイラスト">
            <a:extLst>
              <a:ext uri="{FF2B5EF4-FFF2-40B4-BE49-F238E27FC236}">
                <a16:creationId xmlns:a16="http://schemas.microsoft.com/office/drawing/2014/main" id="{0E12038F-422B-4702-9D7B-32068BB85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687" y="4697135"/>
            <a:ext cx="1055483" cy="105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368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329C748-55DA-4C14-AE22-82580D43D218}"/>
              </a:ext>
            </a:extLst>
          </p:cNvPr>
          <p:cNvSpPr/>
          <p:nvPr/>
        </p:nvSpPr>
        <p:spPr>
          <a:xfrm>
            <a:off x="188736" y="593624"/>
            <a:ext cx="7214400" cy="9901339"/>
          </a:xfrm>
          <a:prstGeom prst="rect">
            <a:avLst/>
          </a:prstGeom>
          <a:noFill/>
          <a:ln w="38100">
            <a:solidFill>
              <a:srgbClr val="CC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44FE8D1-4B9B-4601-9507-4FAA3AB686C3}"/>
              </a:ext>
            </a:extLst>
          </p:cNvPr>
          <p:cNvSpPr/>
          <p:nvPr/>
        </p:nvSpPr>
        <p:spPr>
          <a:xfrm>
            <a:off x="189136" y="202390"/>
            <a:ext cx="7213600" cy="700722"/>
          </a:xfrm>
          <a:prstGeom prst="roundRect">
            <a:avLst>
              <a:gd name="adj" fmla="val 19352"/>
            </a:avLst>
          </a:prstGeom>
          <a:solidFill>
            <a:srgbClr val="CCCCFF"/>
          </a:solidFill>
          <a:ln w="38100">
            <a:solidFill>
              <a:srgbClr val="CC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6F7BF4-39BA-44BB-A0B8-494CBB4AFDBD}"/>
              </a:ext>
            </a:extLst>
          </p:cNvPr>
          <p:cNvSpPr txBox="1"/>
          <p:nvPr/>
        </p:nvSpPr>
        <p:spPr>
          <a:xfrm>
            <a:off x="180623" y="290533"/>
            <a:ext cx="7213600" cy="523220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algn="ctr"/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</a:t>
            </a:r>
            <a:r>
              <a:rPr kumimoji="1" lang="ja-JP" altLang="en-US" sz="2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■■■■■■</a:t>
            </a:r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町会＞　これまでの実績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113DF1-A065-437A-8AF9-2F333F6C7A9B}"/>
              </a:ext>
            </a:extLst>
          </p:cNvPr>
          <p:cNvSpPr txBox="1"/>
          <p:nvPr/>
        </p:nvSpPr>
        <p:spPr>
          <a:xfrm>
            <a:off x="1905000" y="-655002"/>
            <a:ext cx="3764844" cy="400110"/>
          </a:xfrm>
          <a:prstGeom prst="rect">
            <a:avLst/>
          </a:prstGeom>
          <a:solidFill>
            <a:schemeClr val="tx1"/>
          </a:solidFill>
        </p:spPr>
        <p:txBody>
          <a:bodyPr wrap="square" lIns="180000" rIns="180000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裏面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A76FA8-A04F-4F7D-A818-4B1316D1F133}"/>
              </a:ext>
            </a:extLst>
          </p:cNvPr>
          <p:cNvSpPr txBox="1"/>
          <p:nvPr/>
        </p:nvSpPr>
        <p:spPr>
          <a:xfrm>
            <a:off x="1333500" y="5167718"/>
            <a:ext cx="4907844" cy="400110"/>
          </a:xfrm>
          <a:prstGeom prst="rect">
            <a:avLst/>
          </a:prstGeom>
          <a:solidFill>
            <a:schemeClr val="tx1"/>
          </a:solidFill>
        </p:spPr>
        <p:txBody>
          <a:bodyPr wrap="square" lIns="180000" rIns="180000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最新版（交渉前）の地図面を貼りつける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FFD5EA-84BB-4484-BA4C-46EE6773AA6A}"/>
              </a:ext>
            </a:extLst>
          </p:cNvPr>
          <p:cNvSpPr txBox="1"/>
          <p:nvPr/>
        </p:nvSpPr>
        <p:spPr>
          <a:xfrm>
            <a:off x="-2438400" y="352088"/>
            <a:ext cx="2212622" cy="400110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r>
              <a:rPr kumimoji="1"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町会 → 自治会</a:t>
            </a:r>
          </a:p>
        </p:txBody>
      </p:sp>
    </p:spTree>
    <p:extLst>
      <p:ext uri="{BB962C8B-B14F-4D97-AF65-F5344CB8AC3E}">
        <p14:creationId xmlns:p14="http://schemas.microsoft.com/office/powerpoint/2010/main" val="165409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</TotalTime>
  <Words>137</Words>
  <Application>Microsoft Office PowerPoint</Application>
  <PresentationFormat>ユーザー設定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HGPｺﾞｼｯｸM</vt:lpstr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Maruyama</dc:creator>
  <cp:lastModifiedBy>Maruyama</cp:lastModifiedBy>
  <cp:revision>19</cp:revision>
  <dcterms:created xsi:type="dcterms:W3CDTF">2018-03-19T08:28:48Z</dcterms:created>
  <dcterms:modified xsi:type="dcterms:W3CDTF">2018-03-28T02:00:00Z</dcterms:modified>
</cp:coreProperties>
</file>