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BD"/>
    <a:srgbClr val="CB6F8A"/>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52" autoAdjust="0"/>
    <p:restoredTop sz="94660"/>
  </p:normalViewPr>
  <p:slideViewPr>
    <p:cSldViewPr snapToGrid="0" showGuides="1">
      <p:cViewPr>
        <p:scale>
          <a:sx n="60" d="100"/>
          <a:sy n="60" d="100"/>
        </p:scale>
        <p:origin x="2184" y="125"/>
      </p:cViewPr>
      <p:guideLst>
        <p:guide orient="horz" pos="336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マスター字幕の書式設定</a:t>
            </a:r>
            <a:endParaRPr lang="en-US" dirty="0"/>
          </a:p>
        </p:txBody>
      </p:sp>
      <p:sp>
        <p:nvSpPr>
          <p:cNvPr id="4" name="Date Placeholder 3"/>
          <p:cNvSpPr>
            <a:spLocks noGrp="1"/>
          </p:cNvSpPr>
          <p:nvPr>
            <p:ph type="dt" sz="half" idx="10"/>
          </p:nvPr>
        </p:nvSpPr>
        <p:spPr/>
        <p:txBody>
          <a:bodyPr/>
          <a:lstStyle/>
          <a:p>
            <a:fld id="{86930711-91C7-4B2F-927C-A8473F92D316}"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70126A-B464-42B2-B7F6-161B64C820B1}" type="slidenum">
              <a:rPr kumimoji="1" lang="ja-JP" altLang="en-US" smtClean="0"/>
              <a:t>‹#›</a:t>
            </a:fld>
            <a:endParaRPr kumimoji="1" lang="ja-JP" altLang="en-US"/>
          </a:p>
        </p:txBody>
      </p:sp>
    </p:spTree>
    <p:extLst>
      <p:ext uri="{BB962C8B-B14F-4D97-AF65-F5344CB8AC3E}">
        <p14:creationId xmlns:p14="http://schemas.microsoft.com/office/powerpoint/2010/main" val="2286861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930711-91C7-4B2F-927C-A8473F92D316}"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70126A-B464-42B2-B7F6-161B64C820B1}" type="slidenum">
              <a:rPr kumimoji="1" lang="ja-JP" altLang="en-US" smtClean="0"/>
              <a:t>‹#›</a:t>
            </a:fld>
            <a:endParaRPr kumimoji="1" lang="ja-JP" altLang="en-US"/>
          </a:p>
        </p:txBody>
      </p:sp>
    </p:spTree>
    <p:extLst>
      <p:ext uri="{BB962C8B-B14F-4D97-AF65-F5344CB8AC3E}">
        <p14:creationId xmlns:p14="http://schemas.microsoft.com/office/powerpoint/2010/main" val="415455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930711-91C7-4B2F-927C-A8473F92D316}"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70126A-B464-42B2-B7F6-161B64C820B1}" type="slidenum">
              <a:rPr kumimoji="1" lang="ja-JP" altLang="en-US" smtClean="0"/>
              <a:t>‹#›</a:t>
            </a:fld>
            <a:endParaRPr kumimoji="1" lang="ja-JP" altLang="en-US"/>
          </a:p>
        </p:txBody>
      </p:sp>
    </p:spTree>
    <p:extLst>
      <p:ext uri="{BB962C8B-B14F-4D97-AF65-F5344CB8AC3E}">
        <p14:creationId xmlns:p14="http://schemas.microsoft.com/office/powerpoint/2010/main" val="1523714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930711-91C7-4B2F-927C-A8473F92D316}"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70126A-B464-42B2-B7F6-161B64C820B1}" type="slidenum">
              <a:rPr kumimoji="1" lang="ja-JP" altLang="en-US" smtClean="0"/>
              <a:t>‹#›</a:t>
            </a:fld>
            <a:endParaRPr kumimoji="1" lang="ja-JP" altLang="en-US"/>
          </a:p>
        </p:txBody>
      </p:sp>
    </p:spTree>
    <p:extLst>
      <p:ext uri="{BB962C8B-B14F-4D97-AF65-F5344CB8AC3E}">
        <p14:creationId xmlns:p14="http://schemas.microsoft.com/office/powerpoint/2010/main" val="1543216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930711-91C7-4B2F-927C-A8473F92D316}"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70126A-B464-42B2-B7F6-161B64C820B1}" type="slidenum">
              <a:rPr kumimoji="1" lang="ja-JP" altLang="en-US" smtClean="0"/>
              <a:t>‹#›</a:t>
            </a:fld>
            <a:endParaRPr kumimoji="1" lang="ja-JP" altLang="en-US"/>
          </a:p>
        </p:txBody>
      </p:sp>
    </p:spTree>
    <p:extLst>
      <p:ext uri="{BB962C8B-B14F-4D97-AF65-F5344CB8AC3E}">
        <p14:creationId xmlns:p14="http://schemas.microsoft.com/office/powerpoint/2010/main" val="16427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6930711-91C7-4B2F-927C-A8473F92D316}"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70126A-B464-42B2-B7F6-161B64C820B1}" type="slidenum">
              <a:rPr kumimoji="1" lang="ja-JP" altLang="en-US" smtClean="0"/>
              <a:t>‹#›</a:t>
            </a:fld>
            <a:endParaRPr kumimoji="1" lang="ja-JP" altLang="en-US"/>
          </a:p>
        </p:txBody>
      </p:sp>
    </p:spTree>
    <p:extLst>
      <p:ext uri="{BB962C8B-B14F-4D97-AF65-F5344CB8AC3E}">
        <p14:creationId xmlns:p14="http://schemas.microsoft.com/office/powerpoint/2010/main" val="2600676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6930711-91C7-4B2F-927C-A8473F92D316}" type="datetimeFigureOut">
              <a:rPr kumimoji="1" lang="ja-JP" altLang="en-US" smtClean="0"/>
              <a:t>2023/3/30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70126A-B464-42B2-B7F6-161B64C820B1}" type="slidenum">
              <a:rPr kumimoji="1" lang="ja-JP" altLang="en-US" smtClean="0"/>
              <a:t>‹#›</a:t>
            </a:fld>
            <a:endParaRPr kumimoji="1" lang="ja-JP" altLang="en-US"/>
          </a:p>
        </p:txBody>
      </p:sp>
    </p:spTree>
    <p:extLst>
      <p:ext uri="{BB962C8B-B14F-4D97-AF65-F5344CB8AC3E}">
        <p14:creationId xmlns:p14="http://schemas.microsoft.com/office/powerpoint/2010/main" val="3607366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930711-91C7-4B2F-927C-A8473F92D316}" type="datetimeFigureOut">
              <a:rPr kumimoji="1" lang="ja-JP" altLang="en-US" smtClean="0"/>
              <a:t>2023/3/30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70126A-B464-42B2-B7F6-161B64C820B1}" type="slidenum">
              <a:rPr kumimoji="1" lang="ja-JP" altLang="en-US" smtClean="0"/>
              <a:t>‹#›</a:t>
            </a:fld>
            <a:endParaRPr kumimoji="1" lang="ja-JP" altLang="en-US"/>
          </a:p>
        </p:txBody>
      </p:sp>
    </p:spTree>
    <p:extLst>
      <p:ext uri="{BB962C8B-B14F-4D97-AF65-F5344CB8AC3E}">
        <p14:creationId xmlns:p14="http://schemas.microsoft.com/office/powerpoint/2010/main" val="2123285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930711-91C7-4B2F-927C-A8473F92D316}" type="datetimeFigureOut">
              <a:rPr kumimoji="1" lang="ja-JP" altLang="en-US" smtClean="0"/>
              <a:t>2023/3/30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70126A-B464-42B2-B7F6-161B64C820B1}" type="slidenum">
              <a:rPr kumimoji="1" lang="ja-JP" altLang="en-US" smtClean="0"/>
              <a:t>‹#›</a:t>
            </a:fld>
            <a:endParaRPr kumimoji="1" lang="ja-JP" altLang="en-US"/>
          </a:p>
        </p:txBody>
      </p:sp>
    </p:spTree>
    <p:extLst>
      <p:ext uri="{BB962C8B-B14F-4D97-AF65-F5344CB8AC3E}">
        <p14:creationId xmlns:p14="http://schemas.microsoft.com/office/powerpoint/2010/main" val="2793485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930711-91C7-4B2F-927C-A8473F92D316}"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70126A-B464-42B2-B7F6-161B64C820B1}" type="slidenum">
              <a:rPr kumimoji="1" lang="ja-JP" altLang="en-US" smtClean="0"/>
              <a:t>‹#›</a:t>
            </a:fld>
            <a:endParaRPr kumimoji="1" lang="ja-JP" altLang="en-US"/>
          </a:p>
        </p:txBody>
      </p:sp>
    </p:spTree>
    <p:extLst>
      <p:ext uri="{BB962C8B-B14F-4D97-AF65-F5344CB8AC3E}">
        <p14:creationId xmlns:p14="http://schemas.microsoft.com/office/powerpoint/2010/main" val="1106164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930711-91C7-4B2F-927C-A8473F92D316}"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70126A-B464-42B2-B7F6-161B64C820B1}" type="slidenum">
              <a:rPr kumimoji="1" lang="ja-JP" altLang="en-US" smtClean="0"/>
              <a:t>‹#›</a:t>
            </a:fld>
            <a:endParaRPr kumimoji="1" lang="ja-JP" altLang="en-US"/>
          </a:p>
        </p:txBody>
      </p:sp>
    </p:spTree>
    <p:extLst>
      <p:ext uri="{BB962C8B-B14F-4D97-AF65-F5344CB8AC3E}">
        <p14:creationId xmlns:p14="http://schemas.microsoft.com/office/powerpoint/2010/main" val="3671366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86930711-91C7-4B2F-927C-A8473F92D316}" type="datetimeFigureOut">
              <a:rPr kumimoji="1" lang="ja-JP" altLang="en-US" smtClean="0"/>
              <a:t>2023/3/30</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370126A-B464-42B2-B7F6-161B64C820B1}" type="slidenum">
              <a:rPr kumimoji="1" lang="ja-JP" altLang="en-US" smtClean="0"/>
              <a:t>‹#›</a:t>
            </a:fld>
            <a:endParaRPr kumimoji="1" lang="ja-JP" altLang="en-US"/>
          </a:p>
        </p:txBody>
      </p:sp>
    </p:spTree>
    <p:extLst>
      <p:ext uri="{BB962C8B-B14F-4D97-AF65-F5344CB8AC3E}">
        <p14:creationId xmlns:p14="http://schemas.microsoft.com/office/powerpoint/2010/main" val="29561053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4.png"/><Relationship Id="rId7"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0379BABE-1464-4536-B1B9-D80FB8502979}"/>
              </a:ext>
            </a:extLst>
          </p:cNvPr>
          <p:cNvSpPr/>
          <p:nvPr/>
        </p:nvSpPr>
        <p:spPr>
          <a:xfrm>
            <a:off x="180622" y="406509"/>
            <a:ext cx="7213600" cy="1171877"/>
          </a:xfrm>
          <a:prstGeom prst="roundRect">
            <a:avLst>
              <a:gd name="adj" fmla="val 1935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07FCB81F-0A0C-438B-93B4-94495694AD11}"/>
              </a:ext>
            </a:extLst>
          </p:cNvPr>
          <p:cNvSpPr txBox="1"/>
          <p:nvPr/>
        </p:nvSpPr>
        <p:spPr>
          <a:xfrm>
            <a:off x="180623" y="539809"/>
            <a:ext cx="7213600" cy="954107"/>
          </a:xfrm>
          <a:prstGeom prst="rect">
            <a:avLst/>
          </a:prstGeom>
          <a:noFill/>
        </p:spPr>
        <p:txBody>
          <a:bodyPr wrap="square" lIns="180000" rIns="180000" rtlCol="0">
            <a:spAutoFit/>
          </a:bodyPr>
          <a:lstStyle/>
          <a:p>
            <a:pPr algn="ctr"/>
            <a:r>
              <a:rPr kumimoji="1" lang="ja-JP" altLang="en-US" sz="3200" dirty="0">
                <a:latin typeface="HGP創英角ｺﾞｼｯｸUB" panose="020B0900000000000000" pitchFamily="50" charset="-128"/>
                <a:ea typeface="HGP創英角ｺﾞｼｯｸUB" panose="020B0900000000000000" pitchFamily="50" charset="-128"/>
              </a:rPr>
              <a:t>おねがい・まかせて会員避難支援制度</a:t>
            </a:r>
            <a:endParaRPr kumimoji="1" lang="en-US" altLang="ja-JP" sz="3200" dirty="0">
              <a:latin typeface="HGP創英角ｺﾞｼｯｸUB" panose="020B0900000000000000" pitchFamily="50" charset="-128"/>
              <a:ea typeface="HGP創英角ｺﾞｼｯｸUB" panose="020B0900000000000000" pitchFamily="50" charset="-128"/>
            </a:endParaRPr>
          </a:p>
          <a:p>
            <a:pPr algn="ctr"/>
            <a:r>
              <a:rPr kumimoji="1" lang="ja-JP" altLang="en-US" sz="2400" dirty="0">
                <a:latin typeface="HGP創英角ｺﾞｼｯｸUB" panose="020B0900000000000000" pitchFamily="50" charset="-128"/>
                <a:ea typeface="HGP創英角ｺﾞｼｯｸUB" panose="020B0900000000000000" pitchFamily="50" charset="-128"/>
              </a:rPr>
              <a:t>会員再募集に関するお知らせ</a:t>
            </a:r>
            <a:endParaRPr kumimoji="1" lang="ja-JP" altLang="en-US" sz="2000" dirty="0">
              <a:latin typeface="HGP創英角ｺﾞｼｯｸUB" panose="020B0900000000000000" pitchFamily="50" charset="-128"/>
              <a:ea typeface="HGP創英角ｺﾞｼｯｸUB" panose="020B0900000000000000" pitchFamily="50" charset="-128"/>
            </a:endParaRPr>
          </a:p>
        </p:txBody>
      </p:sp>
      <p:sp>
        <p:nvSpPr>
          <p:cNvPr id="4" name="テキスト ボックス 3">
            <a:extLst>
              <a:ext uri="{FF2B5EF4-FFF2-40B4-BE49-F238E27FC236}">
                <a16:creationId xmlns:a16="http://schemas.microsoft.com/office/drawing/2014/main" id="{191FBA4F-57E9-4E9F-BF5A-AC6F1BDB4660}"/>
              </a:ext>
            </a:extLst>
          </p:cNvPr>
          <p:cNvSpPr txBox="1"/>
          <p:nvPr/>
        </p:nvSpPr>
        <p:spPr>
          <a:xfrm>
            <a:off x="180621" y="-456"/>
            <a:ext cx="3779837" cy="400110"/>
          </a:xfrm>
          <a:prstGeom prst="rect">
            <a:avLst/>
          </a:prstGeom>
          <a:noFill/>
        </p:spPr>
        <p:txBody>
          <a:bodyPr wrap="square" lIns="180000" rIns="180000" rtlCol="0">
            <a:spAutoFit/>
          </a:bodyPr>
          <a:lstStyle/>
          <a:p>
            <a:r>
              <a:rPr kumimoji="1" lang="en-US" altLang="ja-JP" sz="2000" dirty="0">
                <a:latin typeface="HGPｺﾞｼｯｸM" panose="020B0600000000000000" pitchFamily="50" charset="-128"/>
                <a:ea typeface="HGPｺﾞｼｯｸM" panose="020B0600000000000000" pitchFamily="50" charset="-128"/>
              </a:rPr>
              <a:t>【</a:t>
            </a:r>
            <a:r>
              <a:rPr kumimoji="1" lang="ja-JP" altLang="en-US" sz="2000" dirty="0">
                <a:latin typeface="HGPｺﾞｼｯｸM" panose="020B0600000000000000" pitchFamily="50" charset="-128"/>
                <a:ea typeface="HGPｺﾞｼｯｸM" panose="020B0600000000000000" pitchFamily="50" charset="-128"/>
              </a:rPr>
              <a:t>■■■町会からのお知らせ</a:t>
            </a:r>
            <a:r>
              <a:rPr kumimoji="1" lang="en-US" altLang="ja-JP" sz="2000" dirty="0">
                <a:latin typeface="HGPｺﾞｼｯｸM" panose="020B0600000000000000" pitchFamily="50" charset="-128"/>
                <a:ea typeface="HGPｺﾞｼｯｸM" panose="020B0600000000000000" pitchFamily="50" charset="-128"/>
              </a:rPr>
              <a:t>】</a:t>
            </a:r>
            <a:endParaRPr kumimoji="1" lang="ja-JP" altLang="en-US" sz="2000" dirty="0">
              <a:latin typeface="HGPｺﾞｼｯｸM" panose="020B0600000000000000" pitchFamily="50" charset="-128"/>
              <a:ea typeface="HGPｺﾞｼｯｸM" panose="020B0600000000000000" pitchFamily="50" charset="-128"/>
            </a:endParaRPr>
          </a:p>
        </p:txBody>
      </p:sp>
      <p:sp>
        <p:nvSpPr>
          <p:cNvPr id="5" name="テキスト ボックス 4">
            <a:extLst>
              <a:ext uri="{FF2B5EF4-FFF2-40B4-BE49-F238E27FC236}">
                <a16:creationId xmlns:a16="http://schemas.microsoft.com/office/drawing/2014/main" id="{E8F4BBC1-C6BC-4345-9AC8-CB5E4AECF3E9}"/>
              </a:ext>
            </a:extLst>
          </p:cNvPr>
          <p:cNvSpPr txBox="1"/>
          <p:nvPr/>
        </p:nvSpPr>
        <p:spPr>
          <a:xfrm>
            <a:off x="-2438400" y="193514"/>
            <a:ext cx="2212622" cy="400110"/>
          </a:xfrm>
          <a:prstGeom prst="rect">
            <a:avLst/>
          </a:prstGeom>
          <a:noFill/>
        </p:spPr>
        <p:txBody>
          <a:bodyPr wrap="square" lIns="180000" rIns="180000" rtlCol="0">
            <a:spAutoFit/>
          </a:bodyPr>
          <a:lstStyle/>
          <a:p>
            <a:r>
              <a:rPr kumimoji="1" lang="ja-JP" altLang="en-US" sz="2000" dirty="0">
                <a:latin typeface="HGPｺﾞｼｯｸM" panose="020B0600000000000000" pitchFamily="50" charset="-128"/>
                <a:ea typeface="HGPｺﾞｼｯｸM" panose="020B0600000000000000" pitchFamily="50" charset="-128"/>
              </a:rPr>
              <a:t>町会 → 自治会</a:t>
            </a:r>
          </a:p>
        </p:txBody>
      </p:sp>
      <p:sp>
        <p:nvSpPr>
          <p:cNvPr id="8" name="正方形/長方形 7">
            <a:extLst>
              <a:ext uri="{FF2B5EF4-FFF2-40B4-BE49-F238E27FC236}">
                <a16:creationId xmlns:a16="http://schemas.microsoft.com/office/drawing/2014/main" id="{95F8B6C5-3D8F-47BE-81DC-7DEA64CF18E1}"/>
              </a:ext>
            </a:extLst>
          </p:cNvPr>
          <p:cNvSpPr/>
          <p:nvPr/>
        </p:nvSpPr>
        <p:spPr>
          <a:xfrm>
            <a:off x="180621" y="1636650"/>
            <a:ext cx="7199667" cy="1323439"/>
          </a:xfrm>
          <a:prstGeom prst="rect">
            <a:avLst/>
          </a:prstGeom>
        </p:spPr>
        <p:txBody>
          <a:bodyPr wrap="square">
            <a:spAutoFit/>
          </a:bodyPr>
          <a:lstStyle/>
          <a:p>
            <a:pPr algn="just"/>
            <a:r>
              <a:rPr lang="ja-JP" altLang="en-US" sz="1600" dirty="0">
                <a:latin typeface="HGPｺﾞｼｯｸM" panose="020B0600000000000000" pitchFamily="50" charset="-128"/>
                <a:ea typeface="HGPｺﾞｼｯｸM" panose="020B0600000000000000" pitchFamily="50" charset="-128"/>
              </a:rPr>
              <a:t>当町会では、一人で避難することが困難な方に対する水害発生の危険性が高まった際の支援体制について話し合っております。</a:t>
            </a:r>
            <a:endParaRPr lang="en-US" altLang="ja-JP" sz="1600" dirty="0">
              <a:latin typeface="HGPｺﾞｼｯｸM" panose="020B0600000000000000" pitchFamily="50" charset="-128"/>
              <a:ea typeface="HGPｺﾞｼｯｸM" panose="020B0600000000000000" pitchFamily="50" charset="-128"/>
            </a:endParaRPr>
          </a:p>
          <a:p>
            <a:pPr algn="just"/>
            <a:r>
              <a:rPr lang="ja-JP" altLang="en-US" sz="1600" dirty="0">
                <a:latin typeface="HGPｺﾞｼｯｸM" panose="020B0600000000000000" pitchFamily="50" charset="-128"/>
                <a:ea typeface="HGPｺﾞｼｯｸM" panose="020B0600000000000000" pitchFamily="50" charset="-128"/>
              </a:rPr>
              <a:t>そこで、いざというときの支援体制検討のために、</a:t>
            </a:r>
            <a:r>
              <a:rPr lang="ja-JP" altLang="en-US" sz="1600" dirty="0">
                <a:solidFill>
                  <a:srgbClr val="CB6F8A"/>
                </a:solidFill>
                <a:latin typeface="HGP創英角ｺﾞｼｯｸUB" panose="020B0900000000000000" pitchFamily="50" charset="-128"/>
                <a:ea typeface="HGP創英角ｺﾞｼｯｸUB" panose="020B0900000000000000" pitchFamily="50" charset="-128"/>
              </a:rPr>
              <a:t>おねがい会員（大水害時に避難支援を希望される方） </a:t>
            </a:r>
            <a:r>
              <a:rPr lang="ja-JP" altLang="en-US" sz="1600" dirty="0">
                <a:latin typeface="HGPｺﾞｼｯｸM" panose="020B0600000000000000" pitchFamily="50" charset="-128"/>
                <a:ea typeface="HGPｺﾞｼｯｸM" panose="020B0600000000000000" pitchFamily="50" charset="-128"/>
              </a:rPr>
              <a:t>と </a:t>
            </a:r>
            <a:r>
              <a:rPr lang="ja-JP" altLang="en-US" sz="1600" dirty="0">
                <a:solidFill>
                  <a:srgbClr val="0099BD"/>
                </a:solidFill>
                <a:latin typeface="HGP創英角ｺﾞｼｯｸUB" panose="020B0900000000000000" pitchFamily="50" charset="-128"/>
                <a:ea typeface="HGP創英角ｺﾞｼｯｸUB" panose="020B0900000000000000" pitchFamily="50" charset="-128"/>
              </a:rPr>
              <a:t>まかせて会員（避難の支援に協力してくれる方）</a:t>
            </a:r>
            <a:r>
              <a:rPr lang="ja-JP" altLang="en-US" sz="1600" dirty="0">
                <a:latin typeface="HGPｺﾞｼｯｸM" panose="020B0600000000000000" pitchFamily="50" charset="-128"/>
                <a:ea typeface="HGPｺﾞｼｯｸM" panose="020B0600000000000000" pitchFamily="50" charset="-128"/>
              </a:rPr>
              <a:t>がどの程度いるのかを継続して把握しております。　</a:t>
            </a:r>
            <a:r>
              <a:rPr lang="en-US" altLang="ja-JP" sz="1600" dirty="0">
                <a:latin typeface="HGPｺﾞｼｯｸM" panose="020B0600000000000000" pitchFamily="50" charset="-128"/>
                <a:ea typeface="HGPｺﾞｼｯｸM" panose="020B0600000000000000" pitchFamily="50" charset="-128"/>
              </a:rPr>
              <a:t>【</a:t>
            </a:r>
            <a:r>
              <a:rPr lang="ja-JP" altLang="en-US" sz="1600" dirty="0">
                <a:latin typeface="HGPｺﾞｼｯｸM" panose="020B0600000000000000" pitchFamily="50" charset="-128"/>
                <a:ea typeface="HGPｺﾞｼｯｸM" panose="020B0600000000000000" pitchFamily="50" charset="-128"/>
              </a:rPr>
              <a:t>前回募集時期：</a:t>
            </a:r>
            <a:r>
              <a:rPr lang="en-US" altLang="ja-JP" sz="1600" dirty="0">
                <a:latin typeface="Arial" panose="020B0604020202020204" pitchFamily="34" charset="0"/>
                <a:ea typeface="HGPｺﾞｼｯｸM" panose="020B0600000000000000" pitchFamily="50" charset="-128"/>
                <a:cs typeface="Arial" panose="020B0604020202020204" pitchFamily="34" charset="0"/>
              </a:rPr>
              <a:t> </a:t>
            </a:r>
            <a:r>
              <a:rPr lang="ja-JP" altLang="en-US" sz="1600" dirty="0">
                <a:latin typeface="Arial" panose="020B0604020202020204" pitchFamily="34" charset="0"/>
                <a:ea typeface="HGPｺﾞｼｯｸM" panose="020B0600000000000000" pitchFamily="50" charset="-128"/>
                <a:cs typeface="Arial" panose="020B0604020202020204" pitchFamily="34" charset="0"/>
              </a:rPr>
              <a:t>■■■■（平成■）年■</a:t>
            </a:r>
            <a:r>
              <a:rPr lang="ja-JP" altLang="en-US" sz="1600" dirty="0">
                <a:latin typeface="HGPｺﾞｼｯｸM" panose="020B0600000000000000" pitchFamily="50" charset="-128"/>
                <a:ea typeface="HGPｺﾞｼｯｸM" panose="020B0600000000000000" pitchFamily="50" charset="-128"/>
              </a:rPr>
              <a:t>月</a:t>
            </a:r>
            <a:r>
              <a:rPr lang="en-US" altLang="ja-JP" sz="1600" dirty="0">
                <a:latin typeface="HGPｺﾞｼｯｸM" panose="020B0600000000000000" pitchFamily="50" charset="-128"/>
                <a:ea typeface="HGPｺﾞｼｯｸM" panose="020B0600000000000000" pitchFamily="50" charset="-128"/>
              </a:rPr>
              <a:t>】</a:t>
            </a:r>
            <a:endParaRPr lang="ja-JP" altLang="en-US" sz="1600" dirty="0">
              <a:latin typeface="HGPｺﾞｼｯｸM" panose="020B0600000000000000" pitchFamily="50" charset="-128"/>
              <a:ea typeface="HGPｺﾞｼｯｸM" panose="020B0600000000000000" pitchFamily="50" charset="-128"/>
            </a:endParaRPr>
          </a:p>
        </p:txBody>
      </p:sp>
      <p:sp>
        <p:nvSpPr>
          <p:cNvPr id="12" name="テキスト ボックス 11">
            <a:extLst>
              <a:ext uri="{FF2B5EF4-FFF2-40B4-BE49-F238E27FC236}">
                <a16:creationId xmlns:a16="http://schemas.microsoft.com/office/drawing/2014/main" id="{3A83F8F6-5C55-4DB2-B36D-4A334C311582}"/>
              </a:ext>
            </a:extLst>
          </p:cNvPr>
          <p:cNvSpPr txBox="1"/>
          <p:nvPr/>
        </p:nvSpPr>
        <p:spPr>
          <a:xfrm>
            <a:off x="-2438400" y="1868720"/>
            <a:ext cx="2212622" cy="400110"/>
          </a:xfrm>
          <a:prstGeom prst="rect">
            <a:avLst/>
          </a:prstGeom>
          <a:noFill/>
        </p:spPr>
        <p:txBody>
          <a:bodyPr wrap="square" lIns="180000" rIns="180000" rtlCol="0">
            <a:spAutoFit/>
          </a:bodyPr>
          <a:lstStyle/>
          <a:p>
            <a:r>
              <a:rPr kumimoji="1" lang="ja-JP" altLang="en-US" sz="2000" dirty="0">
                <a:latin typeface="HGPｺﾞｼｯｸM" panose="020B0600000000000000" pitchFamily="50" charset="-128"/>
                <a:ea typeface="HGPｺﾞｼｯｸM" panose="020B0600000000000000" pitchFamily="50" charset="-128"/>
              </a:rPr>
              <a:t>町会 → 自治会</a:t>
            </a:r>
          </a:p>
        </p:txBody>
      </p:sp>
      <p:sp>
        <p:nvSpPr>
          <p:cNvPr id="13" name="正方形/長方形 12">
            <a:extLst>
              <a:ext uri="{FF2B5EF4-FFF2-40B4-BE49-F238E27FC236}">
                <a16:creationId xmlns:a16="http://schemas.microsoft.com/office/drawing/2014/main" id="{74107181-CEDC-4634-9518-38A211FC70F1}"/>
              </a:ext>
            </a:extLst>
          </p:cNvPr>
          <p:cNvSpPr/>
          <p:nvPr/>
        </p:nvSpPr>
        <p:spPr>
          <a:xfrm>
            <a:off x="180622" y="9211202"/>
            <a:ext cx="3522133" cy="400110"/>
          </a:xfrm>
          <a:prstGeom prst="rect">
            <a:avLst/>
          </a:prstGeom>
          <a:solidFill>
            <a:schemeClr val="tx1"/>
          </a:solidFill>
        </p:spPr>
        <p:txBody>
          <a:bodyPr wrap="square">
            <a:spAutoFit/>
          </a:bodyPr>
          <a:lstStyle/>
          <a:p>
            <a:pPr algn="ctr"/>
            <a:r>
              <a:rPr lang="ja-JP" altLang="en-US" sz="2000" dirty="0">
                <a:solidFill>
                  <a:schemeClr val="bg1"/>
                </a:solidFill>
                <a:latin typeface="HGP創英角ｺﾞｼｯｸUB" panose="020B0900000000000000" pitchFamily="50" charset="-128"/>
                <a:ea typeface="HGP創英角ｺﾞｼｯｸUB" panose="020B0900000000000000" pitchFamily="50" charset="-128"/>
              </a:rPr>
              <a:t>＜提出先＞</a:t>
            </a:r>
            <a:r>
              <a:rPr lang="en-US" altLang="ja-JP" sz="2000" dirty="0">
                <a:solidFill>
                  <a:schemeClr val="bg1"/>
                </a:solidFill>
                <a:latin typeface="HGP創英角ｺﾞｼｯｸUB" panose="020B0900000000000000" pitchFamily="50" charset="-128"/>
                <a:ea typeface="HGP創英角ｺﾞｼｯｸUB" panose="020B0900000000000000" pitchFamily="50" charset="-128"/>
              </a:rPr>
              <a:t>	</a:t>
            </a:r>
            <a:endParaRPr lang="ja-JP" altLang="en-US" sz="2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4" name="正方形/長方形 13">
            <a:extLst>
              <a:ext uri="{FF2B5EF4-FFF2-40B4-BE49-F238E27FC236}">
                <a16:creationId xmlns:a16="http://schemas.microsoft.com/office/drawing/2014/main" id="{1E2BD242-E6D9-4BB2-B34E-E36C22FFD124}"/>
              </a:ext>
            </a:extLst>
          </p:cNvPr>
          <p:cNvSpPr/>
          <p:nvPr/>
        </p:nvSpPr>
        <p:spPr>
          <a:xfrm>
            <a:off x="3879497" y="9211202"/>
            <a:ext cx="3514724" cy="400110"/>
          </a:xfrm>
          <a:prstGeom prst="rect">
            <a:avLst/>
          </a:prstGeom>
          <a:solidFill>
            <a:schemeClr val="tx1"/>
          </a:solidFill>
        </p:spPr>
        <p:txBody>
          <a:bodyPr wrap="square">
            <a:spAutoFit/>
          </a:bodyPr>
          <a:lstStyle/>
          <a:p>
            <a:pPr algn="ctr"/>
            <a:r>
              <a:rPr lang="ja-JP" altLang="en-US" sz="2000" dirty="0">
                <a:solidFill>
                  <a:schemeClr val="bg1"/>
                </a:solidFill>
                <a:latin typeface="HGP創英角ｺﾞｼｯｸUB" panose="020B0900000000000000" pitchFamily="50" charset="-128"/>
                <a:ea typeface="HGP創英角ｺﾞｼｯｸUB" panose="020B0900000000000000" pitchFamily="50" charset="-128"/>
              </a:rPr>
              <a:t>＜提出期限＞</a:t>
            </a:r>
            <a:endParaRPr lang="en-US" altLang="ja-JP" sz="2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5" name="正方形/長方形 14">
            <a:extLst>
              <a:ext uri="{FF2B5EF4-FFF2-40B4-BE49-F238E27FC236}">
                <a16:creationId xmlns:a16="http://schemas.microsoft.com/office/drawing/2014/main" id="{B9060F1C-C7E3-4DDE-8852-ACB594568F2A}"/>
              </a:ext>
            </a:extLst>
          </p:cNvPr>
          <p:cNvSpPr/>
          <p:nvPr/>
        </p:nvSpPr>
        <p:spPr>
          <a:xfrm>
            <a:off x="3960459" y="9652533"/>
            <a:ext cx="3419829" cy="830997"/>
          </a:xfrm>
          <a:prstGeom prst="rect">
            <a:avLst/>
          </a:prstGeom>
        </p:spPr>
        <p:txBody>
          <a:bodyPr wrap="square">
            <a:spAutoFit/>
          </a:bodyPr>
          <a:lstStyle/>
          <a:p>
            <a:r>
              <a:rPr lang="ja-JP" altLang="en-US" sz="2000" dirty="0">
                <a:latin typeface="Arial" panose="020B0604020202020204" pitchFamily="34" charset="0"/>
                <a:ea typeface="HGPｺﾞｼｯｸM" panose="020B0600000000000000" pitchFamily="50" charset="-128"/>
                <a:cs typeface="Arial" panose="020B0604020202020204" pitchFamily="34" charset="0"/>
              </a:rPr>
              <a:t>■■■■（令和■ </a:t>
            </a:r>
            <a:r>
              <a:rPr lang="ja-JP" altLang="en-US" sz="2000" dirty="0">
                <a:latin typeface="HGPｺﾞｼｯｸM" panose="020B0600000000000000" pitchFamily="50" charset="-128"/>
                <a:ea typeface="HGPｺﾞｼｯｸM" panose="020B0600000000000000" pitchFamily="50" charset="-128"/>
              </a:rPr>
              <a:t>）年</a:t>
            </a:r>
            <a:endParaRPr lang="en-US" altLang="ja-JP" sz="2000" dirty="0">
              <a:latin typeface="HGPｺﾞｼｯｸM" panose="020B0600000000000000" pitchFamily="50" charset="-128"/>
              <a:ea typeface="HGPｺﾞｼｯｸM" panose="020B0600000000000000" pitchFamily="50" charset="-128"/>
            </a:endParaRPr>
          </a:p>
          <a:p>
            <a:pPr algn="ctr"/>
            <a:r>
              <a:rPr lang="ja-JP" altLang="en-US" sz="2800" dirty="0">
                <a:latin typeface="Arial" panose="020B0604020202020204" pitchFamily="34" charset="0"/>
                <a:ea typeface="HGPｺﾞｼｯｸM" panose="020B0600000000000000" pitchFamily="50" charset="-128"/>
                <a:cs typeface="Arial" panose="020B0604020202020204" pitchFamily="34" charset="0"/>
              </a:rPr>
              <a:t>■■</a:t>
            </a:r>
            <a:r>
              <a:rPr lang="ja-JP" altLang="en-US" sz="2800" dirty="0">
                <a:latin typeface="HGPｺﾞｼｯｸM" panose="020B0600000000000000" pitchFamily="50" charset="-128"/>
                <a:ea typeface="HGPｺﾞｼｯｸM" panose="020B0600000000000000" pitchFamily="50" charset="-128"/>
              </a:rPr>
              <a:t>月</a:t>
            </a:r>
            <a:r>
              <a:rPr lang="ja-JP" altLang="en-US" sz="2800" dirty="0">
                <a:latin typeface="Arial" panose="020B0604020202020204" pitchFamily="34" charset="0"/>
                <a:ea typeface="HGPｺﾞｼｯｸM" panose="020B0600000000000000" pitchFamily="50" charset="-128"/>
                <a:cs typeface="Arial" panose="020B0604020202020204" pitchFamily="34" charset="0"/>
              </a:rPr>
              <a:t>■■</a:t>
            </a:r>
            <a:r>
              <a:rPr lang="ja-JP" altLang="en-US" sz="2800" dirty="0">
                <a:latin typeface="HGPｺﾞｼｯｸM" panose="020B0600000000000000" pitchFamily="50" charset="-128"/>
                <a:ea typeface="HGPｺﾞｼｯｸM" panose="020B0600000000000000" pitchFamily="50" charset="-128"/>
              </a:rPr>
              <a:t>日（■）</a:t>
            </a:r>
          </a:p>
        </p:txBody>
      </p:sp>
      <p:sp>
        <p:nvSpPr>
          <p:cNvPr id="16" name="正方形/長方形 15">
            <a:extLst>
              <a:ext uri="{FF2B5EF4-FFF2-40B4-BE49-F238E27FC236}">
                <a16:creationId xmlns:a16="http://schemas.microsoft.com/office/drawing/2014/main" id="{8B02230D-FB93-43EB-A592-9D69BAE00702}"/>
              </a:ext>
            </a:extLst>
          </p:cNvPr>
          <p:cNvSpPr/>
          <p:nvPr/>
        </p:nvSpPr>
        <p:spPr>
          <a:xfrm>
            <a:off x="314854" y="9663822"/>
            <a:ext cx="3358363" cy="784830"/>
          </a:xfrm>
          <a:prstGeom prst="rect">
            <a:avLst/>
          </a:prstGeom>
        </p:spPr>
        <p:txBody>
          <a:bodyPr wrap="square">
            <a:spAutoFit/>
          </a:bodyPr>
          <a:lstStyle/>
          <a:p>
            <a:pPr marL="457200" indent="-457200">
              <a:spcBef>
                <a:spcPts val="600"/>
              </a:spcBef>
              <a:buFont typeface="Wingdings" panose="05000000000000000000" pitchFamily="2" charset="2"/>
              <a:buChar char="l"/>
            </a:pPr>
            <a:r>
              <a:rPr lang="ja-JP" altLang="en-US" sz="2000" dirty="0">
                <a:latin typeface="HGPｺﾞｼｯｸM" panose="020B0600000000000000" pitchFamily="50" charset="-128"/>
                <a:ea typeface="HGPｺﾞｼｯｸM" panose="020B0600000000000000" pitchFamily="50" charset="-128"/>
              </a:rPr>
              <a:t>班長または町会役員</a:t>
            </a:r>
            <a:endParaRPr lang="en-US" altLang="ja-JP" sz="2000" dirty="0">
              <a:latin typeface="HGPｺﾞｼｯｸM" panose="020B0600000000000000" pitchFamily="50" charset="-128"/>
              <a:ea typeface="HGPｺﾞｼｯｸM" panose="020B0600000000000000" pitchFamily="50" charset="-128"/>
            </a:endParaRPr>
          </a:p>
          <a:p>
            <a:pPr marL="457200" indent="-457200">
              <a:spcBef>
                <a:spcPts val="600"/>
              </a:spcBef>
              <a:buFont typeface="Wingdings" panose="05000000000000000000" pitchFamily="2" charset="2"/>
              <a:buChar char="l"/>
            </a:pPr>
            <a:r>
              <a:rPr kumimoji="1" lang="ja-JP" altLang="en-US" sz="2000" dirty="0">
                <a:latin typeface="HGPｺﾞｼｯｸM" panose="020B0600000000000000" pitchFamily="50" charset="-128"/>
                <a:ea typeface="HGPｺﾞｼｯｸM" panose="020B0600000000000000" pitchFamily="50" charset="-128"/>
              </a:rPr>
              <a:t>■■</a:t>
            </a:r>
            <a:r>
              <a:rPr lang="ja-JP" altLang="en-US" sz="2000" dirty="0">
                <a:latin typeface="HGPｺﾞｼｯｸM" panose="020B0600000000000000" pitchFamily="50" charset="-128"/>
                <a:ea typeface="HGPｺﾞｼｯｸM" panose="020B0600000000000000" pitchFamily="50" charset="-128"/>
              </a:rPr>
              <a:t>会館のポスト</a:t>
            </a:r>
            <a:endParaRPr lang="en-US" altLang="ja-JP" sz="2000" dirty="0">
              <a:latin typeface="HGPｺﾞｼｯｸM" panose="020B0600000000000000" pitchFamily="50" charset="-128"/>
              <a:ea typeface="HGPｺﾞｼｯｸM" panose="020B0600000000000000" pitchFamily="50" charset="-128"/>
            </a:endParaRPr>
          </a:p>
        </p:txBody>
      </p:sp>
      <p:sp>
        <p:nvSpPr>
          <p:cNvPr id="17" name="テキスト ボックス 16">
            <a:extLst>
              <a:ext uri="{FF2B5EF4-FFF2-40B4-BE49-F238E27FC236}">
                <a16:creationId xmlns:a16="http://schemas.microsoft.com/office/drawing/2014/main" id="{28F6AF3B-4FA1-45E7-9DB5-68B253FCBAC2}"/>
              </a:ext>
            </a:extLst>
          </p:cNvPr>
          <p:cNvSpPr txBox="1"/>
          <p:nvPr/>
        </p:nvSpPr>
        <p:spPr>
          <a:xfrm>
            <a:off x="-4004841" y="9650582"/>
            <a:ext cx="3779063" cy="400110"/>
          </a:xfrm>
          <a:prstGeom prst="rect">
            <a:avLst/>
          </a:prstGeom>
          <a:noFill/>
        </p:spPr>
        <p:txBody>
          <a:bodyPr wrap="square" lIns="180000" rIns="180000" rtlCol="0">
            <a:spAutoFit/>
          </a:bodyPr>
          <a:lstStyle/>
          <a:p>
            <a:r>
              <a:rPr kumimoji="1" lang="ja-JP" altLang="en-US" sz="2000" dirty="0">
                <a:latin typeface="HGPｺﾞｼｯｸM" panose="020B0600000000000000" pitchFamily="50" charset="-128"/>
                <a:ea typeface="HGPｺﾞｼｯｸM" panose="020B0600000000000000" pitchFamily="50" charset="-128"/>
              </a:rPr>
              <a:t>班長 → 町会・自治会に応じて</a:t>
            </a:r>
          </a:p>
        </p:txBody>
      </p:sp>
      <p:sp>
        <p:nvSpPr>
          <p:cNvPr id="18" name="テキスト ボックス 17">
            <a:extLst>
              <a:ext uri="{FF2B5EF4-FFF2-40B4-BE49-F238E27FC236}">
                <a16:creationId xmlns:a16="http://schemas.microsoft.com/office/drawing/2014/main" id="{93E7E35E-61D7-4D35-BFD4-BCF2C7AB690E}"/>
              </a:ext>
            </a:extLst>
          </p:cNvPr>
          <p:cNvSpPr txBox="1"/>
          <p:nvPr/>
        </p:nvSpPr>
        <p:spPr>
          <a:xfrm>
            <a:off x="1905000" y="-655002"/>
            <a:ext cx="3764844" cy="400110"/>
          </a:xfrm>
          <a:prstGeom prst="rect">
            <a:avLst/>
          </a:prstGeom>
          <a:solidFill>
            <a:schemeClr val="tx1"/>
          </a:solidFill>
        </p:spPr>
        <p:txBody>
          <a:bodyPr wrap="square" lIns="180000" rIns="180000" rtlCol="0">
            <a:spAutoFit/>
          </a:bodyPr>
          <a:lstStyle/>
          <a:p>
            <a:pPr algn="ctr"/>
            <a:r>
              <a:rPr kumimoji="1" lang="ja-JP" altLang="en-US" sz="2000" dirty="0">
                <a:solidFill>
                  <a:schemeClr val="bg1"/>
                </a:solidFill>
                <a:latin typeface="HGPｺﾞｼｯｸM" panose="020B0600000000000000" pitchFamily="50" charset="-128"/>
                <a:ea typeface="HGPｺﾞｼｯｸM" panose="020B0600000000000000" pitchFamily="50" charset="-128"/>
              </a:rPr>
              <a:t>表面</a:t>
            </a:r>
          </a:p>
        </p:txBody>
      </p:sp>
      <p:sp>
        <p:nvSpPr>
          <p:cNvPr id="11" name="正方形/長方形 10">
            <a:extLst>
              <a:ext uri="{FF2B5EF4-FFF2-40B4-BE49-F238E27FC236}">
                <a16:creationId xmlns:a16="http://schemas.microsoft.com/office/drawing/2014/main" id="{565DE4CD-F8C8-49BE-BF0F-E6A19C2DA864}"/>
              </a:ext>
            </a:extLst>
          </p:cNvPr>
          <p:cNvSpPr/>
          <p:nvPr/>
        </p:nvSpPr>
        <p:spPr>
          <a:xfrm>
            <a:off x="179387" y="9211202"/>
            <a:ext cx="3512080" cy="12750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C8C6EF24-C512-4700-9AA2-D7943BBCA556}"/>
              </a:ext>
            </a:extLst>
          </p:cNvPr>
          <p:cNvSpPr/>
          <p:nvPr/>
        </p:nvSpPr>
        <p:spPr>
          <a:xfrm>
            <a:off x="3868209" y="9211202"/>
            <a:ext cx="3526012" cy="12750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680B3CAF-E517-4634-9CF6-D89B55CAC07F}"/>
              </a:ext>
            </a:extLst>
          </p:cNvPr>
          <p:cNvSpPr txBox="1"/>
          <p:nvPr/>
        </p:nvSpPr>
        <p:spPr>
          <a:xfrm>
            <a:off x="-4004841" y="10035861"/>
            <a:ext cx="3779063" cy="400110"/>
          </a:xfrm>
          <a:prstGeom prst="rect">
            <a:avLst/>
          </a:prstGeom>
          <a:noFill/>
        </p:spPr>
        <p:txBody>
          <a:bodyPr wrap="square" lIns="180000" rIns="180000" rtlCol="0">
            <a:spAutoFit/>
          </a:bodyPr>
          <a:lstStyle/>
          <a:p>
            <a:r>
              <a:rPr kumimoji="1" lang="ja-JP" altLang="en-US" sz="2000" dirty="0">
                <a:latin typeface="HGPｺﾞｼｯｸM" panose="020B0600000000000000" pitchFamily="50" charset="-128"/>
                <a:ea typeface="HGPｺﾞｼｯｸM" panose="020B0600000000000000" pitchFamily="50" charset="-128"/>
              </a:rPr>
              <a:t>町会 → 自治会</a:t>
            </a:r>
          </a:p>
        </p:txBody>
      </p:sp>
      <p:sp>
        <p:nvSpPr>
          <p:cNvPr id="141" name="テキスト ボックス 140">
            <a:extLst>
              <a:ext uri="{FF2B5EF4-FFF2-40B4-BE49-F238E27FC236}">
                <a16:creationId xmlns:a16="http://schemas.microsoft.com/office/drawing/2014/main" id="{83F49C64-1C25-4828-BF95-2361410FC1E6}"/>
              </a:ext>
            </a:extLst>
          </p:cNvPr>
          <p:cNvSpPr txBox="1"/>
          <p:nvPr/>
        </p:nvSpPr>
        <p:spPr>
          <a:xfrm>
            <a:off x="-2438400" y="6193092"/>
            <a:ext cx="2212622" cy="400110"/>
          </a:xfrm>
          <a:prstGeom prst="rect">
            <a:avLst/>
          </a:prstGeom>
          <a:noFill/>
        </p:spPr>
        <p:txBody>
          <a:bodyPr wrap="square" lIns="180000" rIns="180000" rtlCol="0">
            <a:spAutoFit/>
          </a:bodyPr>
          <a:lstStyle/>
          <a:p>
            <a:r>
              <a:rPr kumimoji="1" lang="ja-JP" altLang="en-US" sz="2000" dirty="0">
                <a:latin typeface="HGPｺﾞｼｯｸM" panose="020B0600000000000000" pitchFamily="50" charset="-128"/>
                <a:ea typeface="HGPｺﾞｼｯｸM" panose="020B0600000000000000" pitchFamily="50" charset="-128"/>
              </a:rPr>
              <a:t>町会 → 自治会</a:t>
            </a:r>
          </a:p>
        </p:txBody>
      </p:sp>
      <p:sp>
        <p:nvSpPr>
          <p:cNvPr id="98" name="四角形: 角を丸くする 97">
            <a:extLst>
              <a:ext uri="{FF2B5EF4-FFF2-40B4-BE49-F238E27FC236}">
                <a16:creationId xmlns:a16="http://schemas.microsoft.com/office/drawing/2014/main" id="{1E8FA08B-E795-4BE4-BD29-9BDDDFAA71A0}"/>
              </a:ext>
            </a:extLst>
          </p:cNvPr>
          <p:cNvSpPr/>
          <p:nvPr/>
        </p:nvSpPr>
        <p:spPr>
          <a:xfrm>
            <a:off x="1536551" y="5556267"/>
            <a:ext cx="5654824" cy="995548"/>
          </a:xfrm>
          <a:prstGeom prst="roundRect">
            <a:avLst>
              <a:gd name="adj" fmla="val 31338"/>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FA182E8-2A02-486D-A916-E7FC5BB5F8C3}"/>
              </a:ext>
            </a:extLst>
          </p:cNvPr>
          <p:cNvSpPr txBox="1"/>
          <p:nvPr/>
        </p:nvSpPr>
        <p:spPr>
          <a:xfrm>
            <a:off x="180621" y="3072857"/>
            <a:ext cx="7199667" cy="523220"/>
          </a:xfrm>
          <a:prstGeom prst="rect">
            <a:avLst/>
          </a:prstGeom>
          <a:noFill/>
        </p:spPr>
        <p:txBody>
          <a:bodyPr wrap="square" lIns="180000" rIns="180000" rtlCol="0">
            <a:spAutoFit/>
          </a:bodyPr>
          <a:lstStyle/>
          <a:p>
            <a:pPr algn="ctr"/>
            <a:r>
              <a:rPr kumimoji="1" lang="ja-JP" altLang="en-US" sz="2800" dirty="0">
                <a:latin typeface="HGP創英角ｺﾞｼｯｸUB" panose="020B0900000000000000" pitchFamily="50" charset="-128"/>
                <a:ea typeface="HGP創英角ｺﾞｼｯｸUB" panose="020B0900000000000000" pitchFamily="50" charset="-128"/>
              </a:rPr>
              <a:t>おねがい・まかせて会員避難支援制度 </a:t>
            </a:r>
            <a:r>
              <a:rPr kumimoji="1" lang="ja-JP" altLang="en-US" sz="2400" dirty="0">
                <a:latin typeface="HGP創英角ｺﾞｼｯｸUB" panose="020B0900000000000000" pitchFamily="50" charset="-128"/>
                <a:ea typeface="HGP創英角ｺﾞｼｯｸUB" panose="020B0900000000000000" pitchFamily="50" charset="-128"/>
              </a:rPr>
              <a:t>とは？</a:t>
            </a:r>
            <a:endParaRPr kumimoji="1" lang="en-US" altLang="ja-JP" sz="3600" dirty="0">
              <a:latin typeface="HGP創英角ｺﾞｼｯｸUB" panose="020B0900000000000000" pitchFamily="50" charset="-128"/>
              <a:ea typeface="HGP創英角ｺﾞｼｯｸUB" panose="020B0900000000000000" pitchFamily="50" charset="-128"/>
            </a:endParaRPr>
          </a:p>
        </p:txBody>
      </p:sp>
      <p:sp>
        <p:nvSpPr>
          <p:cNvPr id="9" name="正方形/長方形 8">
            <a:extLst>
              <a:ext uri="{FF2B5EF4-FFF2-40B4-BE49-F238E27FC236}">
                <a16:creationId xmlns:a16="http://schemas.microsoft.com/office/drawing/2014/main" id="{DB6DDD01-D8F9-4FDE-80D9-16B9E25BCA70}"/>
              </a:ext>
            </a:extLst>
          </p:cNvPr>
          <p:cNvSpPr/>
          <p:nvPr/>
        </p:nvSpPr>
        <p:spPr>
          <a:xfrm>
            <a:off x="180621" y="3008863"/>
            <a:ext cx="7213600" cy="5269479"/>
          </a:xfrm>
          <a:prstGeom prst="rect">
            <a:avLst/>
          </a:prstGeom>
          <a:noFill/>
          <a:ln w="381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http://3.bp.blogspot.com/-irKtZEGHX1U/V6iIPSiZydI/AAAAAAAA9AQ/nj8HdGMYxWM3esnIrPWB5h0P1PQ5gzlrQCLcB/s800/smartphone_talk05_ojiisan.png">
            <a:extLst>
              <a:ext uri="{FF2B5EF4-FFF2-40B4-BE49-F238E27FC236}">
                <a16:creationId xmlns:a16="http://schemas.microsoft.com/office/drawing/2014/main" id="{7ED28BA3-F7BC-47A2-BF7C-1DC2445FE7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21" y="5556267"/>
            <a:ext cx="488950" cy="712495"/>
          </a:xfrm>
          <a:prstGeom prst="rect">
            <a:avLst/>
          </a:prstGeom>
          <a:noFill/>
          <a:extLst>
            <a:ext uri="{909E8E84-426E-40DD-AFC4-6F175D3DCCD1}">
              <a14:hiddenFill xmlns:a14="http://schemas.microsoft.com/office/drawing/2010/main">
                <a:solidFill>
                  <a:srgbClr val="FFFFFF"/>
                </a:solidFill>
              </a14:hiddenFill>
            </a:ext>
          </a:extLst>
        </p:spPr>
      </p:pic>
      <p:grpSp>
        <p:nvGrpSpPr>
          <p:cNvPr id="53" name="グループ化 52">
            <a:extLst>
              <a:ext uri="{FF2B5EF4-FFF2-40B4-BE49-F238E27FC236}">
                <a16:creationId xmlns:a16="http://schemas.microsoft.com/office/drawing/2014/main" id="{59440989-D692-4510-84B5-B37CFD22EA1A}"/>
              </a:ext>
            </a:extLst>
          </p:cNvPr>
          <p:cNvGrpSpPr/>
          <p:nvPr/>
        </p:nvGrpSpPr>
        <p:grpSpPr>
          <a:xfrm>
            <a:off x="373634" y="5133476"/>
            <a:ext cx="6926326" cy="365622"/>
            <a:chOff x="373634" y="5694334"/>
            <a:chExt cx="6926326" cy="365622"/>
          </a:xfrm>
        </p:grpSpPr>
        <p:sp>
          <p:nvSpPr>
            <p:cNvPr id="57" name="正方形/長方形 56">
              <a:extLst>
                <a:ext uri="{FF2B5EF4-FFF2-40B4-BE49-F238E27FC236}">
                  <a16:creationId xmlns:a16="http://schemas.microsoft.com/office/drawing/2014/main" id="{423BD901-71C9-454A-B38E-874D681B64A0}"/>
                </a:ext>
              </a:extLst>
            </p:cNvPr>
            <p:cNvSpPr/>
            <p:nvPr/>
          </p:nvSpPr>
          <p:spPr>
            <a:xfrm>
              <a:off x="411734" y="5732434"/>
              <a:ext cx="6888226" cy="288147"/>
            </a:xfrm>
            <a:prstGeom prst="rect">
              <a:avLst/>
            </a:prstGeom>
            <a:solidFill>
              <a:schemeClr val="bg1">
                <a:lumMod val="50000"/>
              </a:schemeClr>
            </a:solidFill>
            <a:ln>
              <a:noFill/>
            </a:ln>
          </p:spPr>
          <p:txBody>
            <a:bodyPr wrap="square" lIns="36000" tIns="36000" rIns="36000" bIns="36000">
              <a:spAutoFit/>
            </a:bodyPr>
            <a:lstStyle/>
            <a:p>
              <a:pPr algn="just"/>
              <a:endParaRPr lang="ja-JP" altLang="en-US" sz="1400" dirty="0">
                <a:solidFill>
                  <a:schemeClr val="bg1"/>
                </a:solidFill>
                <a:latin typeface="HGPｺﾞｼｯｸM" panose="020B0600000000000000" pitchFamily="50" charset="-128"/>
                <a:ea typeface="HGPｺﾞｼｯｸM" panose="020B0600000000000000" pitchFamily="50" charset="-128"/>
              </a:endParaRPr>
            </a:p>
          </p:txBody>
        </p:sp>
        <p:sp>
          <p:nvSpPr>
            <p:cNvPr id="54" name="正方形/長方形 53">
              <a:extLst>
                <a:ext uri="{FF2B5EF4-FFF2-40B4-BE49-F238E27FC236}">
                  <a16:creationId xmlns:a16="http://schemas.microsoft.com/office/drawing/2014/main" id="{F01FE643-2516-4245-9FA5-B0AEA9BC15C0}"/>
                </a:ext>
              </a:extLst>
            </p:cNvPr>
            <p:cNvSpPr/>
            <p:nvPr/>
          </p:nvSpPr>
          <p:spPr>
            <a:xfrm>
              <a:off x="373634" y="5694334"/>
              <a:ext cx="6888226" cy="365091"/>
            </a:xfrm>
            <a:prstGeom prst="rect">
              <a:avLst/>
            </a:prstGeom>
            <a:solidFill>
              <a:schemeClr val="tx1"/>
            </a:solidFill>
          </p:spPr>
          <p:txBody>
            <a:bodyPr wrap="square" lIns="36000" tIns="36000" rIns="36000" bIns="36000">
              <a:spAutoFit/>
            </a:bodyPr>
            <a:lstStyle/>
            <a:p>
              <a:pPr algn="just"/>
              <a:r>
                <a:rPr lang="ja-JP" altLang="en-US" sz="1400" dirty="0">
                  <a:solidFill>
                    <a:schemeClr val="bg1"/>
                  </a:solidFill>
                  <a:latin typeface="HGPｺﾞｼｯｸM" panose="020B0600000000000000" pitchFamily="50" charset="-128"/>
                  <a:ea typeface="HGPｺﾞｼｯｸM" panose="020B0600000000000000" pitchFamily="50" charset="-128"/>
                </a:rPr>
                <a:t> </a:t>
              </a:r>
              <a:r>
                <a:rPr lang="en-US" altLang="ja-JP" sz="1400" dirty="0">
                  <a:solidFill>
                    <a:schemeClr val="bg1"/>
                  </a:solidFill>
                  <a:latin typeface="HGPｺﾞｼｯｸM" panose="020B0600000000000000" pitchFamily="50" charset="-128"/>
                  <a:ea typeface="HGPｺﾞｼｯｸM" panose="020B0600000000000000" pitchFamily="50" charset="-128"/>
                </a:rPr>
                <a:t>【</a:t>
              </a:r>
              <a:r>
                <a:rPr lang="ja-JP" altLang="en-US" sz="1400" dirty="0">
                  <a:solidFill>
                    <a:schemeClr val="bg1"/>
                  </a:solidFill>
                  <a:latin typeface="HGPｺﾞｼｯｸM" panose="020B0600000000000000" pitchFamily="50" charset="-128"/>
                  <a:ea typeface="HGPｺﾞｼｯｸM" panose="020B0600000000000000" pitchFamily="50" charset="-128"/>
                </a:rPr>
                <a:t>１</a:t>
              </a:r>
              <a:r>
                <a:rPr lang="en-US" altLang="ja-JP" sz="1400" dirty="0">
                  <a:solidFill>
                    <a:schemeClr val="bg1"/>
                  </a:solidFill>
                  <a:latin typeface="HGPｺﾞｼｯｸM" panose="020B0600000000000000" pitchFamily="50" charset="-128"/>
                  <a:ea typeface="HGPｺﾞｼｯｸM" panose="020B0600000000000000" pitchFamily="50" charset="-128"/>
                </a:rPr>
                <a:t>】</a:t>
              </a:r>
              <a:r>
                <a:rPr lang="ja-JP" altLang="en-US" sz="1400" dirty="0">
                  <a:solidFill>
                    <a:schemeClr val="bg1"/>
                  </a:solidFill>
                  <a:latin typeface="HGPｺﾞｼｯｸM" panose="020B0600000000000000" pitchFamily="50" charset="-128"/>
                  <a:ea typeface="HGPｺﾞｼｯｸM" panose="020B0600000000000000" pitchFamily="50" charset="-128"/>
                </a:rPr>
                <a:t> </a:t>
              </a:r>
              <a:r>
                <a:rPr lang="ja-JP" altLang="en-US" sz="1900" dirty="0">
                  <a:ln w="76200">
                    <a:solidFill>
                      <a:schemeClr val="bg1"/>
                    </a:solidFill>
                  </a:ln>
                  <a:solidFill>
                    <a:schemeClr val="bg1"/>
                  </a:solidFill>
                  <a:latin typeface="HGP創英角ｺﾞｼｯｸUB" panose="020B0900000000000000" pitchFamily="50" charset="-128"/>
                  <a:ea typeface="HGP創英角ｺﾞｼｯｸUB" panose="020B0900000000000000" pitchFamily="50" charset="-128"/>
                </a:rPr>
                <a:t>「高齢者等避難（警戒レベル３）」</a:t>
              </a:r>
              <a:r>
                <a:rPr lang="ja-JP" altLang="en-US" sz="1900" dirty="0">
                  <a:solidFill>
                    <a:schemeClr val="bg1"/>
                  </a:solidFill>
                  <a:latin typeface="HGP創英角ｺﾞｼｯｸUB" panose="020B0900000000000000" pitchFamily="50" charset="-128"/>
                  <a:ea typeface="HGP創英角ｺﾞｼｯｸUB" panose="020B0900000000000000" pitchFamily="50" charset="-128"/>
                </a:rPr>
                <a:t> </a:t>
              </a:r>
              <a:r>
                <a:rPr lang="ja-JP" altLang="en-US" sz="1400" dirty="0">
                  <a:solidFill>
                    <a:schemeClr val="bg1"/>
                  </a:solidFill>
                  <a:latin typeface="HGPｺﾞｼｯｸM" panose="020B0600000000000000" pitchFamily="50" charset="-128"/>
                  <a:ea typeface="HGPｺﾞｼｯｸM" panose="020B0600000000000000" pitchFamily="50" charset="-128"/>
                </a:rPr>
                <a:t>の発令→おねがい･まかせて会員に連絡</a:t>
              </a:r>
            </a:p>
          </p:txBody>
        </p:sp>
        <p:sp>
          <p:nvSpPr>
            <p:cNvPr id="145" name="正方形/長方形 144">
              <a:extLst>
                <a:ext uri="{FF2B5EF4-FFF2-40B4-BE49-F238E27FC236}">
                  <a16:creationId xmlns:a16="http://schemas.microsoft.com/office/drawing/2014/main" id="{21D19D4E-F46B-4559-A540-8440C27AABE0}"/>
                </a:ext>
              </a:extLst>
            </p:cNvPr>
            <p:cNvSpPr/>
            <p:nvPr/>
          </p:nvSpPr>
          <p:spPr>
            <a:xfrm>
              <a:off x="787613" y="5694865"/>
              <a:ext cx="3395613" cy="365091"/>
            </a:xfrm>
            <a:prstGeom prst="rect">
              <a:avLst/>
            </a:prstGeom>
            <a:noFill/>
          </p:spPr>
          <p:txBody>
            <a:bodyPr wrap="square" lIns="36000" tIns="36000" rIns="36000" bIns="36000">
              <a:spAutoFit/>
            </a:bodyPr>
            <a:lstStyle/>
            <a:p>
              <a:pPr algn="just"/>
              <a:r>
                <a:rPr lang="ja-JP" altLang="en-US" sz="1900" dirty="0">
                  <a:ln w="38100">
                    <a:solidFill>
                      <a:srgbClr val="FFFF00"/>
                    </a:solidFill>
                  </a:ln>
                  <a:solidFill>
                    <a:schemeClr val="bg1"/>
                  </a:solidFill>
                  <a:latin typeface="HGP創英角ｺﾞｼｯｸUB" panose="020B0900000000000000" pitchFamily="50" charset="-128"/>
                  <a:ea typeface="HGP創英角ｺﾞｼｯｸUB" panose="020B0900000000000000" pitchFamily="50" charset="-128"/>
                </a:rPr>
                <a:t>「高齢者等避難（警戒レベル３）」</a:t>
              </a:r>
              <a:endParaRPr lang="ja-JP" altLang="en-US" sz="1400" dirty="0">
                <a:ln w="38100">
                  <a:solidFill>
                    <a:srgbClr val="FFFF00"/>
                  </a:solidFill>
                </a:ln>
                <a:solidFill>
                  <a:schemeClr val="bg1"/>
                </a:solidFill>
                <a:latin typeface="HGPｺﾞｼｯｸM" panose="020B0600000000000000" pitchFamily="50" charset="-128"/>
                <a:ea typeface="HGPｺﾞｼｯｸM" panose="020B0600000000000000" pitchFamily="50" charset="-128"/>
              </a:endParaRPr>
            </a:p>
          </p:txBody>
        </p:sp>
        <p:sp>
          <p:nvSpPr>
            <p:cNvPr id="146" name="正方形/長方形 145">
              <a:extLst>
                <a:ext uri="{FF2B5EF4-FFF2-40B4-BE49-F238E27FC236}">
                  <a16:creationId xmlns:a16="http://schemas.microsoft.com/office/drawing/2014/main" id="{F7A76877-717F-4EDC-B178-3621A5CEE2EC}"/>
                </a:ext>
              </a:extLst>
            </p:cNvPr>
            <p:cNvSpPr/>
            <p:nvPr/>
          </p:nvSpPr>
          <p:spPr>
            <a:xfrm>
              <a:off x="787613" y="5694865"/>
              <a:ext cx="3395613" cy="365091"/>
            </a:xfrm>
            <a:prstGeom prst="rect">
              <a:avLst/>
            </a:prstGeom>
            <a:noFill/>
          </p:spPr>
          <p:txBody>
            <a:bodyPr wrap="square" lIns="36000" tIns="36000" rIns="36000" bIns="36000">
              <a:spAutoFit/>
            </a:bodyPr>
            <a:lstStyle/>
            <a:p>
              <a:pPr algn="just"/>
              <a:r>
                <a:rPr lang="ja-JP" altLang="en-US" sz="1900" dirty="0">
                  <a:solidFill>
                    <a:srgbClr val="C00000"/>
                  </a:solidFill>
                  <a:latin typeface="HGP創英角ｺﾞｼｯｸUB" panose="020B0900000000000000" pitchFamily="50" charset="-128"/>
                  <a:ea typeface="HGP創英角ｺﾞｼｯｸUB" panose="020B0900000000000000" pitchFamily="50" charset="-128"/>
                </a:rPr>
                <a:t>「高齢者等避難（警戒レベル３）」</a:t>
              </a:r>
              <a:endParaRPr lang="ja-JP" altLang="en-US" sz="1400" dirty="0">
                <a:solidFill>
                  <a:srgbClr val="C00000"/>
                </a:solidFill>
                <a:latin typeface="HGPｺﾞｼｯｸM" panose="020B0600000000000000" pitchFamily="50" charset="-128"/>
                <a:ea typeface="HGPｺﾞｼｯｸM" panose="020B0600000000000000" pitchFamily="50" charset="-128"/>
              </a:endParaRPr>
            </a:p>
          </p:txBody>
        </p:sp>
      </p:grpSp>
      <p:sp>
        <p:nvSpPr>
          <p:cNvPr id="55" name="テキスト ボックス 54">
            <a:extLst>
              <a:ext uri="{FF2B5EF4-FFF2-40B4-BE49-F238E27FC236}">
                <a16:creationId xmlns:a16="http://schemas.microsoft.com/office/drawing/2014/main" id="{1403CF57-D3E9-4A1E-AC41-07E6037B0597}"/>
              </a:ext>
            </a:extLst>
          </p:cNvPr>
          <p:cNvSpPr txBox="1"/>
          <p:nvPr/>
        </p:nvSpPr>
        <p:spPr>
          <a:xfrm>
            <a:off x="239932" y="6239259"/>
            <a:ext cx="1108063" cy="307777"/>
          </a:xfrm>
          <a:prstGeom prst="rect">
            <a:avLst/>
          </a:prstGeom>
          <a:solidFill>
            <a:schemeClr val="accent2">
              <a:lumMod val="75000"/>
            </a:schemeClr>
          </a:solidFill>
        </p:spPr>
        <p:txBody>
          <a:bodyPr wrap="square" lIns="90000" rIns="90000" rtlCol="0">
            <a:spAutoFit/>
          </a:bodyPr>
          <a:lstStyle/>
          <a:p>
            <a:pPr algn="ctr"/>
            <a:r>
              <a:rPr kumimoji="1" lang="ja-JP" altLang="en-US" sz="1400" dirty="0">
                <a:solidFill>
                  <a:schemeClr val="bg1"/>
                </a:solidFill>
                <a:latin typeface="HGS創英角ｺﾞｼｯｸUB" panose="020B0900000000000000" pitchFamily="50" charset="-128"/>
                <a:ea typeface="HGS創英角ｺﾞｼｯｸUB" panose="020B0900000000000000" pitchFamily="50" charset="-128"/>
              </a:rPr>
              <a:t>町会役員等</a:t>
            </a:r>
          </a:p>
        </p:txBody>
      </p:sp>
      <p:grpSp>
        <p:nvGrpSpPr>
          <p:cNvPr id="59" name="グループ化 58">
            <a:extLst>
              <a:ext uri="{FF2B5EF4-FFF2-40B4-BE49-F238E27FC236}">
                <a16:creationId xmlns:a16="http://schemas.microsoft.com/office/drawing/2014/main" id="{17FA929B-39B4-44D5-9197-8B1C9E77B02B}"/>
              </a:ext>
            </a:extLst>
          </p:cNvPr>
          <p:cNvGrpSpPr/>
          <p:nvPr/>
        </p:nvGrpSpPr>
        <p:grpSpPr>
          <a:xfrm>
            <a:off x="373634" y="6640642"/>
            <a:ext cx="3330533" cy="326247"/>
            <a:chOff x="373634" y="5694334"/>
            <a:chExt cx="6952838" cy="326247"/>
          </a:xfrm>
        </p:grpSpPr>
        <p:sp>
          <p:nvSpPr>
            <p:cNvPr id="60" name="正方形/長方形 59">
              <a:extLst>
                <a:ext uri="{FF2B5EF4-FFF2-40B4-BE49-F238E27FC236}">
                  <a16:creationId xmlns:a16="http://schemas.microsoft.com/office/drawing/2014/main" id="{FDDB62B9-1F91-4254-AD6C-FC9FB98B1E4A}"/>
                </a:ext>
              </a:extLst>
            </p:cNvPr>
            <p:cNvSpPr/>
            <p:nvPr/>
          </p:nvSpPr>
          <p:spPr>
            <a:xfrm>
              <a:off x="438247" y="5732434"/>
              <a:ext cx="6888225" cy="288147"/>
            </a:xfrm>
            <a:prstGeom prst="rect">
              <a:avLst/>
            </a:prstGeom>
            <a:solidFill>
              <a:schemeClr val="bg1">
                <a:lumMod val="50000"/>
              </a:schemeClr>
            </a:solidFill>
            <a:ln>
              <a:noFill/>
            </a:ln>
          </p:spPr>
          <p:txBody>
            <a:bodyPr wrap="square" lIns="36000" tIns="36000" rIns="36000" bIns="36000">
              <a:spAutoFit/>
            </a:bodyPr>
            <a:lstStyle/>
            <a:p>
              <a:pPr algn="just"/>
              <a:endParaRPr lang="ja-JP" altLang="en-US" sz="1400" dirty="0">
                <a:solidFill>
                  <a:schemeClr val="bg1"/>
                </a:solidFill>
                <a:latin typeface="HGPｺﾞｼｯｸM" panose="020B0600000000000000" pitchFamily="50" charset="-128"/>
                <a:ea typeface="HGPｺﾞｼｯｸM" panose="020B0600000000000000" pitchFamily="50" charset="-128"/>
              </a:endParaRPr>
            </a:p>
          </p:txBody>
        </p:sp>
        <p:sp>
          <p:nvSpPr>
            <p:cNvPr id="61" name="正方形/長方形 60">
              <a:extLst>
                <a:ext uri="{FF2B5EF4-FFF2-40B4-BE49-F238E27FC236}">
                  <a16:creationId xmlns:a16="http://schemas.microsoft.com/office/drawing/2014/main" id="{0C1A0704-411D-4E2B-84F2-D9263C656F03}"/>
                </a:ext>
              </a:extLst>
            </p:cNvPr>
            <p:cNvSpPr/>
            <p:nvPr/>
          </p:nvSpPr>
          <p:spPr>
            <a:xfrm>
              <a:off x="373634" y="5694334"/>
              <a:ext cx="6888226" cy="288147"/>
            </a:xfrm>
            <a:prstGeom prst="rect">
              <a:avLst/>
            </a:prstGeom>
            <a:solidFill>
              <a:schemeClr val="tx1"/>
            </a:solidFill>
          </p:spPr>
          <p:txBody>
            <a:bodyPr wrap="square" lIns="36000" tIns="36000" rIns="36000" bIns="36000">
              <a:spAutoFit/>
            </a:bodyPr>
            <a:lstStyle/>
            <a:p>
              <a:pPr algn="just"/>
              <a:r>
                <a:rPr lang="ja-JP" altLang="en-US" sz="1400" dirty="0">
                  <a:solidFill>
                    <a:schemeClr val="bg1"/>
                  </a:solidFill>
                  <a:latin typeface="HGPｺﾞｼｯｸM" panose="020B0600000000000000" pitchFamily="50" charset="-128"/>
                  <a:ea typeface="HGPｺﾞｼｯｸM" panose="020B0600000000000000" pitchFamily="50" charset="-128"/>
                </a:rPr>
                <a:t> </a:t>
              </a:r>
              <a:r>
                <a:rPr lang="en-US" altLang="ja-JP" sz="1400" dirty="0">
                  <a:solidFill>
                    <a:schemeClr val="bg1"/>
                  </a:solidFill>
                  <a:latin typeface="HGPｺﾞｼｯｸM" panose="020B0600000000000000" pitchFamily="50" charset="-128"/>
                  <a:ea typeface="HGPｺﾞｼｯｸM" panose="020B0600000000000000" pitchFamily="50" charset="-128"/>
                </a:rPr>
                <a:t>【</a:t>
              </a:r>
              <a:r>
                <a:rPr lang="ja-JP" altLang="en-US" sz="1400" dirty="0">
                  <a:solidFill>
                    <a:schemeClr val="bg1"/>
                  </a:solidFill>
                  <a:latin typeface="HGPｺﾞｼｯｸM" panose="020B0600000000000000" pitchFamily="50" charset="-128"/>
                  <a:ea typeface="HGPｺﾞｼｯｸM" panose="020B0600000000000000" pitchFamily="50" charset="-128"/>
                </a:rPr>
                <a:t>２</a:t>
              </a:r>
              <a:r>
                <a:rPr lang="en-US" altLang="ja-JP" sz="1400" dirty="0">
                  <a:solidFill>
                    <a:schemeClr val="bg1"/>
                  </a:solidFill>
                  <a:latin typeface="HGPｺﾞｼｯｸM" panose="020B0600000000000000" pitchFamily="50" charset="-128"/>
                  <a:ea typeface="HGPｺﾞｼｯｸM" panose="020B0600000000000000" pitchFamily="50" charset="-128"/>
                </a:rPr>
                <a:t>】</a:t>
              </a:r>
              <a:r>
                <a:rPr lang="ja-JP" altLang="en-US" sz="1400" dirty="0">
                  <a:solidFill>
                    <a:schemeClr val="bg1"/>
                  </a:solidFill>
                  <a:latin typeface="HGPｺﾞｼｯｸM" panose="020B0600000000000000" pitchFamily="50" charset="-128"/>
                  <a:ea typeface="HGPｺﾞｼｯｸM" panose="020B0600000000000000" pitchFamily="50" charset="-128"/>
                </a:rPr>
                <a:t> 避難支援の開始</a:t>
              </a:r>
            </a:p>
          </p:txBody>
        </p:sp>
      </p:grpSp>
      <p:grpSp>
        <p:nvGrpSpPr>
          <p:cNvPr id="62" name="グループ化 61">
            <a:extLst>
              <a:ext uri="{FF2B5EF4-FFF2-40B4-BE49-F238E27FC236}">
                <a16:creationId xmlns:a16="http://schemas.microsoft.com/office/drawing/2014/main" id="{3D56D9AB-44A5-43D3-9569-C8CD6102AA4A}"/>
              </a:ext>
            </a:extLst>
          </p:cNvPr>
          <p:cNvGrpSpPr/>
          <p:nvPr/>
        </p:nvGrpSpPr>
        <p:grpSpPr>
          <a:xfrm>
            <a:off x="3821929" y="6640642"/>
            <a:ext cx="3452632" cy="326247"/>
            <a:chOff x="373634" y="5694334"/>
            <a:chExt cx="6951897" cy="326247"/>
          </a:xfrm>
        </p:grpSpPr>
        <p:sp>
          <p:nvSpPr>
            <p:cNvPr id="63" name="正方形/長方形 62">
              <a:extLst>
                <a:ext uri="{FF2B5EF4-FFF2-40B4-BE49-F238E27FC236}">
                  <a16:creationId xmlns:a16="http://schemas.microsoft.com/office/drawing/2014/main" id="{0F0A499F-E16F-4D2B-A1A0-8A97E9C47F41}"/>
                </a:ext>
              </a:extLst>
            </p:cNvPr>
            <p:cNvSpPr/>
            <p:nvPr/>
          </p:nvSpPr>
          <p:spPr>
            <a:xfrm>
              <a:off x="437305" y="5732434"/>
              <a:ext cx="6888226" cy="288147"/>
            </a:xfrm>
            <a:prstGeom prst="rect">
              <a:avLst/>
            </a:prstGeom>
            <a:solidFill>
              <a:schemeClr val="bg1">
                <a:lumMod val="50000"/>
              </a:schemeClr>
            </a:solidFill>
            <a:ln>
              <a:noFill/>
            </a:ln>
          </p:spPr>
          <p:txBody>
            <a:bodyPr wrap="square" lIns="36000" tIns="36000" rIns="36000" bIns="36000">
              <a:spAutoFit/>
            </a:bodyPr>
            <a:lstStyle/>
            <a:p>
              <a:pPr algn="just"/>
              <a:endParaRPr lang="ja-JP" altLang="en-US" sz="1400" dirty="0">
                <a:solidFill>
                  <a:schemeClr val="bg1"/>
                </a:solidFill>
                <a:latin typeface="HGPｺﾞｼｯｸM" panose="020B0600000000000000" pitchFamily="50" charset="-128"/>
                <a:ea typeface="HGPｺﾞｼｯｸM" panose="020B0600000000000000" pitchFamily="50" charset="-128"/>
              </a:endParaRPr>
            </a:p>
          </p:txBody>
        </p:sp>
        <p:sp>
          <p:nvSpPr>
            <p:cNvPr id="64" name="正方形/長方形 63">
              <a:extLst>
                <a:ext uri="{FF2B5EF4-FFF2-40B4-BE49-F238E27FC236}">
                  <a16:creationId xmlns:a16="http://schemas.microsoft.com/office/drawing/2014/main" id="{7DADF265-9404-4431-8ECA-A67D75B67FDB}"/>
                </a:ext>
              </a:extLst>
            </p:cNvPr>
            <p:cNvSpPr/>
            <p:nvPr/>
          </p:nvSpPr>
          <p:spPr>
            <a:xfrm>
              <a:off x="373634" y="5694334"/>
              <a:ext cx="6888226" cy="288147"/>
            </a:xfrm>
            <a:prstGeom prst="rect">
              <a:avLst/>
            </a:prstGeom>
            <a:solidFill>
              <a:schemeClr val="tx1"/>
            </a:solidFill>
          </p:spPr>
          <p:txBody>
            <a:bodyPr wrap="square" lIns="36000" tIns="36000" rIns="36000" bIns="36000">
              <a:spAutoFit/>
            </a:bodyPr>
            <a:lstStyle/>
            <a:p>
              <a:pPr algn="just"/>
              <a:r>
                <a:rPr lang="ja-JP" altLang="en-US" sz="1400" dirty="0">
                  <a:solidFill>
                    <a:schemeClr val="bg1"/>
                  </a:solidFill>
                  <a:latin typeface="HGPｺﾞｼｯｸM" panose="020B0600000000000000" pitchFamily="50" charset="-128"/>
                  <a:ea typeface="HGPｺﾞｼｯｸM" panose="020B0600000000000000" pitchFamily="50" charset="-128"/>
                </a:rPr>
                <a:t> </a:t>
              </a:r>
              <a:r>
                <a:rPr lang="en-US" altLang="ja-JP" sz="1400" dirty="0">
                  <a:solidFill>
                    <a:schemeClr val="bg1"/>
                  </a:solidFill>
                  <a:latin typeface="HGPｺﾞｼｯｸM" panose="020B0600000000000000" pitchFamily="50" charset="-128"/>
                  <a:ea typeface="HGPｺﾞｼｯｸM" panose="020B0600000000000000" pitchFamily="50" charset="-128"/>
                </a:rPr>
                <a:t>【</a:t>
              </a:r>
              <a:r>
                <a:rPr lang="ja-JP" altLang="en-US" sz="1400" dirty="0">
                  <a:solidFill>
                    <a:schemeClr val="bg1"/>
                  </a:solidFill>
                  <a:latin typeface="HGPｺﾞｼｯｸM" panose="020B0600000000000000" pitchFamily="50" charset="-128"/>
                  <a:ea typeface="HGPｺﾞｼｯｸM" panose="020B0600000000000000" pitchFamily="50" charset="-128"/>
                </a:rPr>
                <a:t>３</a:t>
              </a:r>
              <a:r>
                <a:rPr lang="en-US" altLang="ja-JP" sz="1400" dirty="0">
                  <a:solidFill>
                    <a:schemeClr val="bg1"/>
                  </a:solidFill>
                  <a:latin typeface="HGPｺﾞｼｯｸM" panose="020B0600000000000000" pitchFamily="50" charset="-128"/>
                  <a:ea typeface="HGPｺﾞｼｯｸM" panose="020B0600000000000000" pitchFamily="50" charset="-128"/>
                </a:rPr>
                <a:t>】</a:t>
              </a:r>
              <a:r>
                <a:rPr lang="ja-JP" altLang="en-US" sz="1400" dirty="0">
                  <a:solidFill>
                    <a:schemeClr val="bg1"/>
                  </a:solidFill>
                  <a:latin typeface="HGPｺﾞｼｯｸM" panose="020B0600000000000000" pitchFamily="50" charset="-128"/>
                  <a:ea typeface="HGPｺﾞｼｯｸM" panose="020B0600000000000000" pitchFamily="50" charset="-128"/>
                </a:rPr>
                <a:t> 避難支援の完了</a:t>
              </a:r>
            </a:p>
          </p:txBody>
        </p:sp>
      </p:grpSp>
      <p:grpSp>
        <p:nvGrpSpPr>
          <p:cNvPr id="58" name="グループ化 57">
            <a:extLst>
              <a:ext uri="{FF2B5EF4-FFF2-40B4-BE49-F238E27FC236}">
                <a16:creationId xmlns:a16="http://schemas.microsoft.com/office/drawing/2014/main" id="{2197CF17-0244-45FB-AB79-0EC7F48177BC}"/>
              </a:ext>
            </a:extLst>
          </p:cNvPr>
          <p:cNvGrpSpPr/>
          <p:nvPr/>
        </p:nvGrpSpPr>
        <p:grpSpPr>
          <a:xfrm>
            <a:off x="2600325" y="7203205"/>
            <a:ext cx="1009650" cy="970483"/>
            <a:chOff x="2295525" y="7668764"/>
            <a:chExt cx="1009650" cy="970483"/>
          </a:xfrm>
        </p:grpSpPr>
        <p:pic>
          <p:nvPicPr>
            <p:cNvPr id="1028" name="Picture 4" descr="家のイラスト（背景素材）">
              <a:extLst>
                <a:ext uri="{FF2B5EF4-FFF2-40B4-BE49-F238E27FC236}">
                  <a16:creationId xmlns:a16="http://schemas.microsoft.com/office/drawing/2014/main" id="{7937D93F-C32B-4E20-8822-BEC521797B7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1056" r="20337"/>
            <a:stretch/>
          </p:blipFill>
          <p:spPr bwMode="auto">
            <a:xfrm>
              <a:off x="2295525" y="7668764"/>
              <a:ext cx="1009650" cy="970483"/>
            </a:xfrm>
            <a:prstGeom prst="rect">
              <a:avLst/>
            </a:prstGeom>
            <a:noFill/>
            <a:ln w="38100">
              <a:noFill/>
            </a:ln>
            <a:extLst>
              <a:ext uri="{909E8E84-426E-40DD-AFC4-6F175D3DCCD1}">
                <a14:hiddenFill xmlns:a14="http://schemas.microsoft.com/office/drawing/2010/main">
                  <a:solidFill>
                    <a:srgbClr val="FFFFFF"/>
                  </a:solidFill>
                </a14:hiddenFill>
              </a:ext>
            </a:extLst>
          </p:spPr>
        </p:pic>
        <p:grpSp>
          <p:nvGrpSpPr>
            <p:cNvPr id="86" name="グループ化 85">
              <a:extLst>
                <a:ext uri="{FF2B5EF4-FFF2-40B4-BE49-F238E27FC236}">
                  <a16:creationId xmlns:a16="http://schemas.microsoft.com/office/drawing/2014/main" id="{D5543FDF-FE3A-4BB3-BEEC-234981869460}"/>
                </a:ext>
              </a:extLst>
            </p:cNvPr>
            <p:cNvGrpSpPr/>
            <p:nvPr/>
          </p:nvGrpSpPr>
          <p:grpSpPr>
            <a:xfrm flipH="1">
              <a:off x="2354076" y="7985257"/>
              <a:ext cx="898486" cy="641208"/>
              <a:chOff x="3367522" y="7309287"/>
              <a:chExt cx="1012639" cy="722674"/>
            </a:xfrm>
          </p:grpSpPr>
          <p:pic>
            <p:nvPicPr>
              <p:cNvPr id="87" name="図 86">
                <a:extLst>
                  <a:ext uri="{FF2B5EF4-FFF2-40B4-BE49-F238E27FC236}">
                    <a16:creationId xmlns:a16="http://schemas.microsoft.com/office/drawing/2014/main" id="{1F3FD083-8AF5-40D9-8022-9415C6CB292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35174" y="7309287"/>
                <a:ext cx="644987" cy="722674"/>
              </a:xfrm>
              <a:prstGeom prst="rect">
                <a:avLst/>
              </a:prstGeom>
            </p:spPr>
          </p:pic>
          <p:pic>
            <p:nvPicPr>
              <p:cNvPr id="88" name="図 87">
                <a:extLst>
                  <a:ext uri="{FF2B5EF4-FFF2-40B4-BE49-F238E27FC236}">
                    <a16:creationId xmlns:a16="http://schemas.microsoft.com/office/drawing/2014/main" id="{7ABA5740-3CC9-4A42-B1B2-C1DD5130566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67522" y="7333818"/>
                <a:ext cx="513228" cy="665364"/>
              </a:xfrm>
              <a:prstGeom prst="rect">
                <a:avLst/>
              </a:prstGeom>
            </p:spPr>
          </p:pic>
        </p:grpSp>
      </p:grpSp>
      <p:pic>
        <p:nvPicPr>
          <p:cNvPr id="1030" name="Picture 6" descr="横向きの車のイラスト">
            <a:extLst>
              <a:ext uri="{FF2B5EF4-FFF2-40B4-BE49-F238E27FC236}">
                <a16:creationId xmlns:a16="http://schemas.microsoft.com/office/drawing/2014/main" id="{17841085-8503-466F-9AD5-99558221F16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434867" y="7372829"/>
            <a:ext cx="1242039" cy="819745"/>
          </a:xfrm>
          <a:prstGeom prst="rect">
            <a:avLst/>
          </a:prstGeom>
          <a:noFill/>
          <a:extLst>
            <a:ext uri="{909E8E84-426E-40DD-AFC4-6F175D3DCCD1}">
              <a14:hiddenFill xmlns:a14="http://schemas.microsoft.com/office/drawing/2010/main">
                <a:solidFill>
                  <a:srgbClr val="FFFFFF"/>
                </a:solidFill>
              </a14:hiddenFill>
            </a:ext>
          </a:extLst>
        </p:spPr>
      </p:pic>
      <p:grpSp>
        <p:nvGrpSpPr>
          <p:cNvPr id="74" name="グループ化 73">
            <a:extLst>
              <a:ext uri="{FF2B5EF4-FFF2-40B4-BE49-F238E27FC236}">
                <a16:creationId xmlns:a16="http://schemas.microsoft.com/office/drawing/2014/main" id="{33643459-FD18-4898-A94D-D67D8159A3D0}"/>
              </a:ext>
            </a:extLst>
          </p:cNvPr>
          <p:cNvGrpSpPr/>
          <p:nvPr/>
        </p:nvGrpSpPr>
        <p:grpSpPr>
          <a:xfrm>
            <a:off x="424576" y="7353779"/>
            <a:ext cx="813224" cy="771082"/>
            <a:chOff x="3800084" y="7088409"/>
            <a:chExt cx="878507" cy="832982"/>
          </a:xfrm>
        </p:grpSpPr>
        <p:pic>
          <p:nvPicPr>
            <p:cNvPr id="75" name="図 74">
              <a:extLst>
                <a:ext uri="{FF2B5EF4-FFF2-40B4-BE49-F238E27FC236}">
                  <a16:creationId xmlns:a16="http://schemas.microsoft.com/office/drawing/2014/main" id="{7631FBDC-B626-4DBF-86B0-1A4E7EAFFFD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00084" y="7088733"/>
              <a:ext cx="465908" cy="831977"/>
            </a:xfrm>
            <a:prstGeom prst="rect">
              <a:avLst/>
            </a:prstGeom>
          </p:spPr>
        </p:pic>
        <p:pic>
          <p:nvPicPr>
            <p:cNvPr id="76" name="図 75">
              <a:extLst>
                <a:ext uri="{FF2B5EF4-FFF2-40B4-BE49-F238E27FC236}">
                  <a16:creationId xmlns:a16="http://schemas.microsoft.com/office/drawing/2014/main" id="{3496BF6F-1AA8-47FF-A58E-51E71C744C7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41317" y="7088409"/>
              <a:ext cx="537274" cy="832982"/>
            </a:xfrm>
            <a:prstGeom prst="rect">
              <a:avLst/>
            </a:prstGeom>
          </p:spPr>
        </p:pic>
      </p:grpSp>
      <p:sp>
        <p:nvSpPr>
          <p:cNvPr id="92" name="正方形/長方形 91">
            <a:extLst>
              <a:ext uri="{FF2B5EF4-FFF2-40B4-BE49-F238E27FC236}">
                <a16:creationId xmlns:a16="http://schemas.microsoft.com/office/drawing/2014/main" id="{B260E0B4-6CF7-4D13-8B9D-216654BC488A}"/>
              </a:ext>
            </a:extLst>
          </p:cNvPr>
          <p:cNvSpPr/>
          <p:nvPr/>
        </p:nvSpPr>
        <p:spPr>
          <a:xfrm>
            <a:off x="259443" y="7006197"/>
            <a:ext cx="2070101" cy="430887"/>
          </a:xfrm>
          <a:prstGeom prst="rect">
            <a:avLst/>
          </a:prstGeom>
        </p:spPr>
        <p:txBody>
          <a:bodyPr wrap="square" lIns="0" tIns="0" rIns="0" bIns="0">
            <a:spAutoFit/>
          </a:bodyPr>
          <a:lstStyle/>
          <a:p>
            <a:pPr algn="r"/>
            <a:r>
              <a:rPr lang="ja-JP" altLang="en-US" sz="1400" dirty="0">
                <a:latin typeface="HGPｺﾞｼｯｸM" panose="020B0600000000000000" pitchFamily="50" charset="-128"/>
                <a:ea typeface="HGPｺﾞｼｯｸM" panose="020B0600000000000000" pitchFamily="50" charset="-128"/>
              </a:rPr>
              <a:t>自動車や徒歩でおねがい</a:t>
            </a:r>
            <a:endParaRPr lang="en-US" altLang="ja-JP" sz="1400" dirty="0">
              <a:latin typeface="HGPｺﾞｼｯｸM" panose="020B0600000000000000" pitchFamily="50" charset="-128"/>
              <a:ea typeface="HGPｺﾞｼｯｸM" panose="020B0600000000000000" pitchFamily="50" charset="-128"/>
            </a:endParaRPr>
          </a:p>
          <a:p>
            <a:pPr algn="r"/>
            <a:r>
              <a:rPr lang="ja-JP" altLang="en-US" sz="1400" dirty="0">
                <a:latin typeface="HGPｺﾞｼｯｸM" panose="020B0600000000000000" pitchFamily="50" charset="-128"/>
                <a:ea typeface="HGPｺﾞｼｯｸM" panose="020B0600000000000000" pitchFamily="50" charset="-128"/>
              </a:rPr>
              <a:t>会員宅へ向かう</a:t>
            </a:r>
          </a:p>
        </p:txBody>
      </p:sp>
      <p:sp>
        <p:nvSpPr>
          <p:cNvPr id="89" name="矢印: 右 88">
            <a:extLst>
              <a:ext uri="{FF2B5EF4-FFF2-40B4-BE49-F238E27FC236}">
                <a16:creationId xmlns:a16="http://schemas.microsoft.com/office/drawing/2014/main" id="{ED2F14B8-B688-4166-B861-D886C95289B7}"/>
              </a:ext>
            </a:extLst>
          </p:cNvPr>
          <p:cNvSpPr/>
          <p:nvPr/>
        </p:nvSpPr>
        <p:spPr>
          <a:xfrm>
            <a:off x="1803576" y="7598469"/>
            <a:ext cx="568150" cy="369278"/>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32" name="Picture 8" descr="学校の建物のイラスト（背景素材）">
            <a:extLst>
              <a:ext uri="{FF2B5EF4-FFF2-40B4-BE49-F238E27FC236}">
                <a16:creationId xmlns:a16="http://schemas.microsoft.com/office/drawing/2014/main" id="{88BDA48F-6FFF-4C32-AD3A-1BE16FAD88CD}"/>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21194" r="20806" b="22866"/>
          <a:stretch/>
        </p:blipFill>
        <p:spPr bwMode="auto">
          <a:xfrm>
            <a:off x="6054050" y="7066876"/>
            <a:ext cx="1121415" cy="1099701"/>
          </a:xfrm>
          <a:prstGeom prst="rect">
            <a:avLst/>
          </a:prstGeom>
          <a:noFill/>
          <a:extLst>
            <a:ext uri="{909E8E84-426E-40DD-AFC4-6F175D3DCCD1}">
              <a14:hiddenFill xmlns:a14="http://schemas.microsoft.com/office/drawing/2010/main">
                <a:solidFill>
                  <a:srgbClr val="FFFFFF"/>
                </a:solidFill>
              </a14:hiddenFill>
            </a:ext>
          </a:extLst>
        </p:spPr>
      </p:pic>
      <p:sp>
        <p:nvSpPr>
          <p:cNvPr id="95" name="正方形/長方形 94">
            <a:extLst>
              <a:ext uri="{FF2B5EF4-FFF2-40B4-BE49-F238E27FC236}">
                <a16:creationId xmlns:a16="http://schemas.microsoft.com/office/drawing/2014/main" id="{47AFBA18-29F5-48AC-85AC-2667E26C0D68}"/>
              </a:ext>
            </a:extLst>
          </p:cNvPr>
          <p:cNvSpPr/>
          <p:nvPr/>
        </p:nvSpPr>
        <p:spPr>
          <a:xfrm>
            <a:off x="3880527" y="7002021"/>
            <a:ext cx="1949693" cy="646331"/>
          </a:xfrm>
          <a:prstGeom prst="rect">
            <a:avLst/>
          </a:prstGeom>
        </p:spPr>
        <p:txBody>
          <a:bodyPr wrap="square" lIns="0" tIns="0" rIns="0" bIns="0">
            <a:spAutoFit/>
          </a:bodyPr>
          <a:lstStyle/>
          <a:p>
            <a:pPr algn="r"/>
            <a:r>
              <a:rPr lang="ja-JP" altLang="en-US" sz="1400" dirty="0">
                <a:latin typeface="HGPｺﾞｼｯｸM" panose="020B0600000000000000" pitchFamily="50" charset="-128"/>
                <a:ea typeface="HGPｺﾞｼｯｸM" panose="020B0600000000000000" pitchFamily="50" charset="-128"/>
              </a:rPr>
              <a:t>市指定緊急避難場所等の非浸水階を有する建物へ避難をする</a:t>
            </a:r>
          </a:p>
        </p:txBody>
      </p:sp>
      <p:grpSp>
        <p:nvGrpSpPr>
          <p:cNvPr id="90" name="グループ化 89">
            <a:extLst>
              <a:ext uri="{FF2B5EF4-FFF2-40B4-BE49-F238E27FC236}">
                <a16:creationId xmlns:a16="http://schemas.microsoft.com/office/drawing/2014/main" id="{483F290D-08D0-4D31-A929-552EA317A6F3}"/>
              </a:ext>
            </a:extLst>
          </p:cNvPr>
          <p:cNvGrpSpPr/>
          <p:nvPr/>
        </p:nvGrpSpPr>
        <p:grpSpPr>
          <a:xfrm>
            <a:off x="3835164" y="7531583"/>
            <a:ext cx="581745" cy="635764"/>
            <a:chOff x="3917950" y="8129573"/>
            <a:chExt cx="498959" cy="545291"/>
          </a:xfrm>
        </p:grpSpPr>
        <p:pic>
          <p:nvPicPr>
            <p:cNvPr id="97" name="図 96">
              <a:extLst>
                <a:ext uri="{FF2B5EF4-FFF2-40B4-BE49-F238E27FC236}">
                  <a16:creationId xmlns:a16="http://schemas.microsoft.com/office/drawing/2014/main" id="{29B02048-28B5-47D7-B06F-6E282BBE7A7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917950" y="8129573"/>
              <a:ext cx="303977" cy="542816"/>
            </a:xfrm>
            <a:prstGeom prst="rect">
              <a:avLst/>
            </a:prstGeom>
          </p:spPr>
        </p:pic>
        <p:pic>
          <p:nvPicPr>
            <p:cNvPr id="96" name="図 95">
              <a:extLst>
                <a:ext uri="{FF2B5EF4-FFF2-40B4-BE49-F238E27FC236}">
                  <a16:creationId xmlns:a16="http://schemas.microsoft.com/office/drawing/2014/main" id="{E937DE8D-C412-4C46-82A7-3C74E3CE04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4016374" y="8226086"/>
              <a:ext cx="400535" cy="448778"/>
            </a:xfrm>
            <a:prstGeom prst="rect">
              <a:avLst/>
            </a:prstGeom>
          </p:spPr>
        </p:pic>
      </p:grpSp>
      <p:grpSp>
        <p:nvGrpSpPr>
          <p:cNvPr id="91" name="グループ化 90">
            <a:extLst>
              <a:ext uri="{FF2B5EF4-FFF2-40B4-BE49-F238E27FC236}">
                <a16:creationId xmlns:a16="http://schemas.microsoft.com/office/drawing/2014/main" id="{2EA26124-65DE-40E2-B118-73FBEA77E2A3}"/>
              </a:ext>
            </a:extLst>
          </p:cNvPr>
          <p:cNvGrpSpPr/>
          <p:nvPr/>
        </p:nvGrpSpPr>
        <p:grpSpPr>
          <a:xfrm>
            <a:off x="4411867" y="7670067"/>
            <a:ext cx="844756" cy="557538"/>
            <a:chOff x="4358527" y="8177585"/>
            <a:chExt cx="844756" cy="557538"/>
          </a:xfrm>
        </p:grpSpPr>
        <p:pic>
          <p:nvPicPr>
            <p:cNvPr id="99" name="Picture 6" descr="横向きの車のイラスト">
              <a:extLst>
                <a:ext uri="{FF2B5EF4-FFF2-40B4-BE49-F238E27FC236}">
                  <a16:creationId xmlns:a16="http://schemas.microsoft.com/office/drawing/2014/main" id="{25F6F455-5ADD-43E9-ABC7-8235006781B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4358527" y="8177585"/>
              <a:ext cx="844756" cy="557538"/>
            </a:xfrm>
            <a:prstGeom prst="rect">
              <a:avLst/>
            </a:prstGeom>
            <a:noFill/>
            <a:extLst>
              <a:ext uri="{909E8E84-426E-40DD-AFC4-6F175D3DCCD1}">
                <a14:hiddenFill xmlns:a14="http://schemas.microsoft.com/office/drawing/2010/main">
                  <a:solidFill>
                    <a:srgbClr val="FFFFFF"/>
                  </a:solidFill>
                </a14:hiddenFill>
              </a:ext>
            </a:extLst>
          </p:spPr>
        </p:pic>
        <p:pic>
          <p:nvPicPr>
            <p:cNvPr id="100" name="図 99">
              <a:extLst>
                <a:ext uri="{FF2B5EF4-FFF2-40B4-BE49-F238E27FC236}">
                  <a16:creationId xmlns:a16="http://schemas.microsoft.com/office/drawing/2014/main" id="{85F4AF1A-DC5E-4C9B-836D-A0861EACEAA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51993"/>
            <a:stretch/>
          </p:blipFill>
          <p:spPr>
            <a:xfrm flipH="1">
              <a:off x="4529137" y="8231622"/>
              <a:ext cx="318143" cy="198003"/>
            </a:xfrm>
            <a:prstGeom prst="rect">
              <a:avLst/>
            </a:prstGeom>
          </p:spPr>
        </p:pic>
        <p:pic>
          <p:nvPicPr>
            <p:cNvPr id="101" name="図 100">
              <a:extLst>
                <a:ext uri="{FF2B5EF4-FFF2-40B4-BE49-F238E27FC236}">
                  <a16:creationId xmlns:a16="http://schemas.microsoft.com/office/drawing/2014/main" id="{D8F3370D-E27E-4B9C-8689-BD019AFB510C}"/>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b="65451"/>
            <a:stretch/>
          </p:blipFill>
          <p:spPr>
            <a:xfrm flipH="1">
              <a:off x="4619859" y="8231614"/>
              <a:ext cx="371111" cy="198786"/>
            </a:xfrm>
            <a:prstGeom prst="rect">
              <a:avLst/>
            </a:prstGeom>
          </p:spPr>
        </p:pic>
      </p:grpSp>
      <p:sp>
        <p:nvSpPr>
          <p:cNvPr id="102" name="矢印: 右 101">
            <a:extLst>
              <a:ext uri="{FF2B5EF4-FFF2-40B4-BE49-F238E27FC236}">
                <a16:creationId xmlns:a16="http://schemas.microsoft.com/office/drawing/2014/main" id="{A6D0451B-7D92-4D63-9928-22B13D7C8172}"/>
              </a:ext>
            </a:extLst>
          </p:cNvPr>
          <p:cNvSpPr/>
          <p:nvPr/>
        </p:nvSpPr>
        <p:spPr>
          <a:xfrm>
            <a:off x="5344591" y="7731745"/>
            <a:ext cx="568150" cy="369278"/>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2" name="グループ化 41">
            <a:extLst>
              <a:ext uri="{FF2B5EF4-FFF2-40B4-BE49-F238E27FC236}">
                <a16:creationId xmlns:a16="http://schemas.microsoft.com/office/drawing/2014/main" id="{8E19D522-A9D9-49B1-990C-6E850A25084C}"/>
              </a:ext>
            </a:extLst>
          </p:cNvPr>
          <p:cNvGrpSpPr/>
          <p:nvPr/>
        </p:nvGrpSpPr>
        <p:grpSpPr>
          <a:xfrm>
            <a:off x="1686496" y="5587196"/>
            <a:ext cx="2947623" cy="899054"/>
            <a:chOff x="1686496" y="5553329"/>
            <a:chExt cx="2947623" cy="899054"/>
          </a:xfrm>
        </p:grpSpPr>
        <p:sp>
          <p:nvSpPr>
            <p:cNvPr id="131" name="テキスト ボックス 130">
              <a:extLst>
                <a:ext uri="{FF2B5EF4-FFF2-40B4-BE49-F238E27FC236}">
                  <a16:creationId xmlns:a16="http://schemas.microsoft.com/office/drawing/2014/main" id="{FE33FDB5-5B99-49B8-8D38-5946874C2593}"/>
                </a:ext>
              </a:extLst>
            </p:cNvPr>
            <p:cNvSpPr txBox="1"/>
            <p:nvPr/>
          </p:nvSpPr>
          <p:spPr>
            <a:xfrm>
              <a:off x="1747199" y="5677074"/>
              <a:ext cx="2826447" cy="277666"/>
            </a:xfrm>
            <a:prstGeom prst="roundRect">
              <a:avLst>
                <a:gd name="adj" fmla="val 50000"/>
              </a:avLst>
            </a:prstGeom>
            <a:solidFill>
              <a:srgbClr val="CB6F8A"/>
            </a:solidFill>
          </p:spPr>
          <p:txBody>
            <a:bodyPr wrap="square" lIns="72000" tIns="0" rIns="0" bIns="0" rtlCol="0">
              <a:noAutofit/>
            </a:bodyPr>
            <a:lstStyle/>
            <a:p>
              <a:r>
                <a:rPr kumimoji="1" lang="en-US" altLang="ja-JP" sz="1200" dirty="0">
                  <a:solidFill>
                    <a:schemeClr val="bg1"/>
                  </a:solidFill>
                  <a:latin typeface="HGPｺﾞｼｯｸM" panose="020B0600000000000000" pitchFamily="50" charset="-128"/>
                  <a:ea typeface="HGPｺﾞｼｯｸM" panose="020B0600000000000000" pitchFamily="50" charset="-128"/>
                </a:rPr>
                <a:t>   </a:t>
              </a:r>
              <a:r>
                <a:rPr kumimoji="1" lang="ja-JP" altLang="en-US" sz="1200" dirty="0">
                  <a:solidFill>
                    <a:schemeClr val="bg1"/>
                  </a:solidFill>
                  <a:latin typeface="HGPｺﾞｼｯｸM" panose="020B0600000000000000" pitchFamily="50" charset="-128"/>
                  <a:ea typeface="HGPｺﾞｼｯｸM" panose="020B0600000000000000" pitchFamily="50" charset="-128"/>
                </a:rPr>
                <a:t>　　　</a:t>
              </a:r>
              <a:r>
                <a:rPr kumimoji="1" lang="en-US" altLang="ja-JP" sz="1200" dirty="0">
                  <a:solidFill>
                    <a:schemeClr val="bg1"/>
                  </a:solidFill>
                  <a:latin typeface="HGPｺﾞｼｯｸM" panose="020B0600000000000000" pitchFamily="50" charset="-128"/>
                  <a:ea typeface="HGPｺﾞｼｯｸM" panose="020B0600000000000000" pitchFamily="50" charset="-128"/>
                </a:rPr>
                <a:t> </a:t>
              </a:r>
              <a:r>
                <a:rPr kumimoji="1" lang="ja-JP" altLang="en-US" sz="1200" dirty="0">
                  <a:solidFill>
                    <a:schemeClr val="bg1"/>
                  </a:solidFill>
                  <a:latin typeface="HGPｺﾞｼｯｸM" panose="020B0600000000000000" pitchFamily="50" charset="-128"/>
                  <a:ea typeface="HGPｺﾞｼｯｸM" panose="020B0600000000000000" pitchFamily="50" charset="-128"/>
                </a:rPr>
                <a:t>おねがい会員に対して</a:t>
              </a:r>
            </a:p>
          </p:txBody>
        </p:sp>
        <p:grpSp>
          <p:nvGrpSpPr>
            <p:cNvPr id="111" name="グループ化 110">
              <a:extLst>
                <a:ext uri="{FF2B5EF4-FFF2-40B4-BE49-F238E27FC236}">
                  <a16:creationId xmlns:a16="http://schemas.microsoft.com/office/drawing/2014/main" id="{D56FE0E4-2792-4602-8717-F81FEDCFBFF4}"/>
                </a:ext>
              </a:extLst>
            </p:cNvPr>
            <p:cNvGrpSpPr/>
            <p:nvPr/>
          </p:nvGrpSpPr>
          <p:grpSpPr>
            <a:xfrm>
              <a:off x="1686496" y="5553329"/>
              <a:ext cx="522029" cy="516123"/>
              <a:chOff x="-2713440" y="4091761"/>
              <a:chExt cx="1013665" cy="1002197"/>
            </a:xfrm>
          </p:grpSpPr>
          <p:sp>
            <p:nvSpPr>
              <p:cNvPr id="113" name="楕円 112">
                <a:extLst>
                  <a:ext uri="{FF2B5EF4-FFF2-40B4-BE49-F238E27FC236}">
                    <a16:creationId xmlns:a16="http://schemas.microsoft.com/office/drawing/2014/main" id="{BB56B77E-7FE3-4EC3-92DE-40818EED9BFF}"/>
                  </a:ext>
                </a:extLst>
              </p:cNvPr>
              <p:cNvSpPr/>
              <p:nvPr/>
            </p:nvSpPr>
            <p:spPr>
              <a:xfrm>
                <a:off x="-2701971" y="4091761"/>
                <a:ext cx="1002196" cy="1002197"/>
              </a:xfrm>
              <a:prstGeom prst="ellipse">
                <a:avLst/>
              </a:prstGeom>
              <a:solidFill>
                <a:srgbClr val="CB6F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14" name="グループ化 113">
                <a:extLst>
                  <a:ext uri="{FF2B5EF4-FFF2-40B4-BE49-F238E27FC236}">
                    <a16:creationId xmlns:a16="http://schemas.microsoft.com/office/drawing/2014/main" id="{F53DD721-5F6F-4CB6-B09B-8AB5AF390497}"/>
                  </a:ext>
                </a:extLst>
              </p:cNvPr>
              <p:cNvGrpSpPr/>
              <p:nvPr/>
            </p:nvGrpSpPr>
            <p:grpSpPr>
              <a:xfrm flipH="1">
                <a:off x="-2713440" y="4238975"/>
                <a:ext cx="1002198" cy="715223"/>
                <a:chOff x="2884440" y="7180465"/>
                <a:chExt cx="1012639" cy="722674"/>
              </a:xfrm>
            </p:grpSpPr>
            <p:pic>
              <p:nvPicPr>
                <p:cNvPr id="115" name="図 114">
                  <a:extLst>
                    <a:ext uri="{FF2B5EF4-FFF2-40B4-BE49-F238E27FC236}">
                      <a16:creationId xmlns:a16="http://schemas.microsoft.com/office/drawing/2014/main" id="{790A36A6-5D10-43DA-85EC-94768C13CE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52092" y="7180465"/>
                  <a:ext cx="644987" cy="722674"/>
                </a:xfrm>
                <a:prstGeom prst="rect">
                  <a:avLst/>
                </a:prstGeom>
              </p:spPr>
            </p:pic>
            <p:pic>
              <p:nvPicPr>
                <p:cNvPr id="116" name="図 115">
                  <a:extLst>
                    <a:ext uri="{FF2B5EF4-FFF2-40B4-BE49-F238E27FC236}">
                      <a16:creationId xmlns:a16="http://schemas.microsoft.com/office/drawing/2014/main" id="{940263AF-0E0E-4835-8F0E-0C2BB008224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84440" y="7204998"/>
                  <a:ext cx="513228" cy="665364"/>
                </a:xfrm>
                <a:prstGeom prst="rect">
                  <a:avLst/>
                </a:prstGeom>
              </p:spPr>
            </p:pic>
          </p:grpSp>
        </p:grpSp>
        <p:sp>
          <p:nvSpPr>
            <p:cNvPr id="129" name="正方形/長方形 128">
              <a:extLst>
                <a:ext uri="{FF2B5EF4-FFF2-40B4-BE49-F238E27FC236}">
                  <a16:creationId xmlns:a16="http://schemas.microsoft.com/office/drawing/2014/main" id="{63C9BF00-B2D9-4484-BF81-3438939DE11F}"/>
                </a:ext>
              </a:extLst>
            </p:cNvPr>
            <p:cNvSpPr/>
            <p:nvPr/>
          </p:nvSpPr>
          <p:spPr>
            <a:xfrm>
              <a:off x="2249670" y="6021496"/>
              <a:ext cx="2384449" cy="430887"/>
            </a:xfrm>
            <a:prstGeom prst="rect">
              <a:avLst/>
            </a:prstGeom>
          </p:spPr>
          <p:txBody>
            <a:bodyPr wrap="square" lIns="0" tIns="0" rIns="0" bIns="0">
              <a:spAutoFit/>
            </a:bodyPr>
            <a:lstStyle/>
            <a:p>
              <a:r>
                <a:rPr lang="ja-JP" altLang="en-US" sz="1400" dirty="0">
                  <a:latin typeface="HGPｺﾞｼｯｸM" panose="020B0600000000000000" pitchFamily="50" charset="-128"/>
                  <a:ea typeface="HGPｺﾞｼｯｸM" panose="020B0600000000000000" pitchFamily="50" charset="-128"/>
                </a:rPr>
                <a:t>「まかせて会員が向かうので</a:t>
              </a:r>
              <a:endParaRPr lang="en-US" altLang="ja-JP" sz="1400" dirty="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　　避難の準備をしてください」</a:t>
              </a:r>
            </a:p>
          </p:txBody>
        </p:sp>
      </p:grpSp>
      <p:grpSp>
        <p:nvGrpSpPr>
          <p:cNvPr id="46" name="グループ化 45">
            <a:extLst>
              <a:ext uri="{FF2B5EF4-FFF2-40B4-BE49-F238E27FC236}">
                <a16:creationId xmlns:a16="http://schemas.microsoft.com/office/drawing/2014/main" id="{E3870338-BA7A-43E3-AC35-6A3CEA2433EA}"/>
              </a:ext>
            </a:extLst>
          </p:cNvPr>
          <p:cNvGrpSpPr/>
          <p:nvPr/>
        </p:nvGrpSpPr>
        <p:grpSpPr>
          <a:xfrm>
            <a:off x="4654924" y="5596072"/>
            <a:ext cx="2418951" cy="901735"/>
            <a:chOff x="4654924" y="5562205"/>
            <a:chExt cx="2418951" cy="901735"/>
          </a:xfrm>
        </p:grpSpPr>
        <p:sp>
          <p:nvSpPr>
            <p:cNvPr id="132" name="テキスト ボックス 131">
              <a:extLst>
                <a:ext uri="{FF2B5EF4-FFF2-40B4-BE49-F238E27FC236}">
                  <a16:creationId xmlns:a16="http://schemas.microsoft.com/office/drawing/2014/main" id="{9151F592-D070-49A6-A1A0-83962CD80227}"/>
                </a:ext>
              </a:extLst>
            </p:cNvPr>
            <p:cNvSpPr txBox="1"/>
            <p:nvPr/>
          </p:nvSpPr>
          <p:spPr>
            <a:xfrm>
              <a:off x="4725772" y="5677074"/>
              <a:ext cx="2348103" cy="277666"/>
            </a:xfrm>
            <a:prstGeom prst="roundRect">
              <a:avLst>
                <a:gd name="adj" fmla="val 50000"/>
              </a:avLst>
            </a:prstGeom>
            <a:solidFill>
              <a:srgbClr val="0099BD"/>
            </a:solidFill>
          </p:spPr>
          <p:txBody>
            <a:bodyPr wrap="square" lIns="144000" tIns="0" rIns="0" bIns="0" rtlCol="0">
              <a:noAutofit/>
            </a:bodyPr>
            <a:lstStyle/>
            <a:p>
              <a:r>
                <a:rPr kumimoji="1" lang="ja-JP" altLang="en-US" sz="1200" dirty="0">
                  <a:solidFill>
                    <a:schemeClr val="bg1"/>
                  </a:solidFill>
                  <a:latin typeface="HGPｺﾞｼｯｸM" panose="020B0600000000000000" pitchFamily="50" charset="-128"/>
                  <a:ea typeface="HGPｺﾞｼｯｸM" panose="020B0600000000000000" pitchFamily="50" charset="-128"/>
                </a:rPr>
                <a:t>    　　まかせて会員に対して</a:t>
              </a:r>
            </a:p>
          </p:txBody>
        </p:sp>
        <p:grpSp>
          <p:nvGrpSpPr>
            <p:cNvPr id="123" name="グループ化 122">
              <a:extLst>
                <a:ext uri="{FF2B5EF4-FFF2-40B4-BE49-F238E27FC236}">
                  <a16:creationId xmlns:a16="http://schemas.microsoft.com/office/drawing/2014/main" id="{2E2F068A-4D97-4D54-A01B-F06675E465AC}"/>
                </a:ext>
              </a:extLst>
            </p:cNvPr>
            <p:cNvGrpSpPr/>
            <p:nvPr/>
          </p:nvGrpSpPr>
          <p:grpSpPr>
            <a:xfrm>
              <a:off x="4654924" y="5562205"/>
              <a:ext cx="516123" cy="516123"/>
              <a:chOff x="-1406572" y="4111551"/>
              <a:chExt cx="1002197" cy="1002197"/>
            </a:xfrm>
          </p:grpSpPr>
          <p:sp>
            <p:nvSpPr>
              <p:cNvPr id="125" name="楕円 124">
                <a:extLst>
                  <a:ext uri="{FF2B5EF4-FFF2-40B4-BE49-F238E27FC236}">
                    <a16:creationId xmlns:a16="http://schemas.microsoft.com/office/drawing/2014/main" id="{13AA81A7-6CDD-4598-B923-9D9440B25A99}"/>
                  </a:ext>
                </a:extLst>
              </p:cNvPr>
              <p:cNvSpPr/>
              <p:nvPr/>
            </p:nvSpPr>
            <p:spPr>
              <a:xfrm>
                <a:off x="-1406572" y="4111551"/>
                <a:ext cx="1002197" cy="1002197"/>
              </a:xfrm>
              <a:prstGeom prst="ellipse">
                <a:avLst/>
              </a:prstGeom>
              <a:solidFill>
                <a:srgbClr val="009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6" name="グループ化 125">
                <a:extLst>
                  <a:ext uri="{FF2B5EF4-FFF2-40B4-BE49-F238E27FC236}">
                    <a16:creationId xmlns:a16="http://schemas.microsoft.com/office/drawing/2014/main" id="{8FAD10CB-F6CD-4B41-BA34-6466D4F3AA13}"/>
                  </a:ext>
                </a:extLst>
              </p:cNvPr>
              <p:cNvGrpSpPr/>
              <p:nvPr/>
            </p:nvGrpSpPr>
            <p:grpSpPr>
              <a:xfrm>
                <a:off x="-1326738" y="4193777"/>
                <a:ext cx="869449" cy="824393"/>
                <a:chOff x="3800084" y="7088409"/>
                <a:chExt cx="878507" cy="832982"/>
              </a:xfrm>
            </p:grpSpPr>
            <p:pic>
              <p:nvPicPr>
                <p:cNvPr id="127" name="図 126">
                  <a:extLst>
                    <a:ext uri="{FF2B5EF4-FFF2-40B4-BE49-F238E27FC236}">
                      <a16:creationId xmlns:a16="http://schemas.microsoft.com/office/drawing/2014/main" id="{54393B92-BF19-4132-883E-C5FED34D4DE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00084" y="7088733"/>
                  <a:ext cx="465908" cy="831977"/>
                </a:xfrm>
                <a:prstGeom prst="rect">
                  <a:avLst/>
                </a:prstGeom>
              </p:spPr>
            </p:pic>
            <p:pic>
              <p:nvPicPr>
                <p:cNvPr id="128" name="図 127">
                  <a:extLst>
                    <a:ext uri="{FF2B5EF4-FFF2-40B4-BE49-F238E27FC236}">
                      <a16:creationId xmlns:a16="http://schemas.microsoft.com/office/drawing/2014/main" id="{EBC54742-45A7-4142-8D5D-E2E5D07EB04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41317" y="7088409"/>
                  <a:ext cx="537274" cy="832982"/>
                </a:xfrm>
                <a:prstGeom prst="rect">
                  <a:avLst/>
                </a:prstGeom>
              </p:spPr>
            </p:pic>
          </p:grpSp>
        </p:grpSp>
        <p:sp>
          <p:nvSpPr>
            <p:cNvPr id="130" name="正方形/長方形 129">
              <a:extLst>
                <a:ext uri="{FF2B5EF4-FFF2-40B4-BE49-F238E27FC236}">
                  <a16:creationId xmlns:a16="http://schemas.microsoft.com/office/drawing/2014/main" id="{49E14FD3-4740-48F4-BAF1-BB4A87436517}"/>
                </a:ext>
              </a:extLst>
            </p:cNvPr>
            <p:cNvSpPr/>
            <p:nvPr/>
          </p:nvSpPr>
          <p:spPr>
            <a:xfrm>
              <a:off x="5220212" y="6033053"/>
              <a:ext cx="1819367" cy="430887"/>
            </a:xfrm>
            <a:prstGeom prst="rect">
              <a:avLst/>
            </a:prstGeom>
          </p:spPr>
          <p:txBody>
            <a:bodyPr wrap="square" lIns="0" tIns="0" rIns="0" bIns="0">
              <a:spAutoFit/>
            </a:bodyPr>
            <a:lstStyle/>
            <a:p>
              <a:r>
                <a:rPr lang="ja-JP" altLang="en-US" sz="1400" dirty="0">
                  <a:latin typeface="HGPｺﾞｼｯｸM" panose="020B0600000000000000" pitchFamily="50" charset="-128"/>
                  <a:ea typeface="HGPｺﾞｼｯｸM" panose="020B0600000000000000" pitchFamily="50" charset="-128"/>
                </a:rPr>
                <a:t>「おねがい会員宅</a:t>
              </a:r>
              <a:endParaRPr lang="en-US" altLang="ja-JP" sz="1400" dirty="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  　へ向かってください」</a:t>
              </a:r>
            </a:p>
          </p:txBody>
        </p:sp>
      </p:grpSp>
      <p:sp>
        <p:nvSpPr>
          <p:cNvPr id="1025" name="二等辺三角形 1024">
            <a:extLst>
              <a:ext uri="{FF2B5EF4-FFF2-40B4-BE49-F238E27FC236}">
                <a16:creationId xmlns:a16="http://schemas.microsoft.com/office/drawing/2014/main" id="{72F685FA-6567-4B03-8E2E-2BEC33965CD9}"/>
              </a:ext>
            </a:extLst>
          </p:cNvPr>
          <p:cNvSpPr/>
          <p:nvPr/>
        </p:nvSpPr>
        <p:spPr>
          <a:xfrm rot="16200000">
            <a:off x="1239678" y="5667743"/>
            <a:ext cx="204021" cy="488951"/>
          </a:xfrm>
          <a:prstGeom prst="triangl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テキスト ボックス 138">
            <a:extLst>
              <a:ext uri="{FF2B5EF4-FFF2-40B4-BE49-F238E27FC236}">
                <a16:creationId xmlns:a16="http://schemas.microsoft.com/office/drawing/2014/main" id="{5129738D-63B6-4BFA-BEA3-942B4BD8C5B6}"/>
              </a:ext>
            </a:extLst>
          </p:cNvPr>
          <p:cNvSpPr txBox="1"/>
          <p:nvPr/>
        </p:nvSpPr>
        <p:spPr>
          <a:xfrm>
            <a:off x="267312" y="7861649"/>
            <a:ext cx="845163" cy="194723"/>
          </a:xfrm>
          <a:prstGeom prst="roundRect">
            <a:avLst>
              <a:gd name="adj" fmla="val 50000"/>
            </a:avLst>
          </a:prstGeom>
          <a:solidFill>
            <a:srgbClr val="0099BD"/>
          </a:solidFill>
        </p:spPr>
        <p:txBody>
          <a:bodyPr wrap="square" lIns="0" tIns="0" rIns="0" bIns="0" rtlCol="0">
            <a:noAutofit/>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まかせて会員</a:t>
            </a:r>
          </a:p>
        </p:txBody>
      </p:sp>
      <p:sp>
        <p:nvSpPr>
          <p:cNvPr id="140" name="テキスト ボックス 139">
            <a:extLst>
              <a:ext uri="{FF2B5EF4-FFF2-40B4-BE49-F238E27FC236}">
                <a16:creationId xmlns:a16="http://schemas.microsoft.com/office/drawing/2014/main" id="{792DBDB2-5E29-4339-BC54-AF11A1E200D6}"/>
              </a:ext>
            </a:extLst>
          </p:cNvPr>
          <p:cNvSpPr txBox="1"/>
          <p:nvPr/>
        </p:nvSpPr>
        <p:spPr>
          <a:xfrm>
            <a:off x="2409946" y="7256417"/>
            <a:ext cx="845163" cy="194723"/>
          </a:xfrm>
          <a:prstGeom prst="roundRect">
            <a:avLst>
              <a:gd name="adj" fmla="val 50000"/>
            </a:avLst>
          </a:prstGeom>
          <a:solidFill>
            <a:srgbClr val="CB6F8A"/>
          </a:solidFill>
        </p:spPr>
        <p:txBody>
          <a:bodyPr wrap="square" lIns="0" tIns="0" rIns="0" bIns="0" rtlCol="0">
            <a:noAutofit/>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おねがい会員</a:t>
            </a:r>
          </a:p>
        </p:txBody>
      </p:sp>
      <p:sp>
        <p:nvSpPr>
          <p:cNvPr id="94" name="正方形/長方形 93">
            <a:extLst>
              <a:ext uri="{FF2B5EF4-FFF2-40B4-BE49-F238E27FC236}">
                <a16:creationId xmlns:a16="http://schemas.microsoft.com/office/drawing/2014/main" id="{6C8CB81D-7889-4A1A-9344-9FCFF0493141}"/>
              </a:ext>
            </a:extLst>
          </p:cNvPr>
          <p:cNvSpPr/>
          <p:nvPr/>
        </p:nvSpPr>
        <p:spPr>
          <a:xfrm>
            <a:off x="373634" y="4815976"/>
            <a:ext cx="6888226" cy="288147"/>
          </a:xfrm>
          <a:prstGeom prst="rect">
            <a:avLst/>
          </a:prstGeom>
          <a:noFill/>
        </p:spPr>
        <p:txBody>
          <a:bodyPr wrap="square" lIns="36000" tIns="36000" rIns="36000" bIns="36000">
            <a:spAutoFit/>
          </a:bodyPr>
          <a:lstStyle/>
          <a:p>
            <a:r>
              <a:rPr lang="ja-JP" altLang="en-US" sz="1400" dirty="0">
                <a:latin typeface="HGPｺﾞｼｯｸM" panose="020B0600000000000000" pitchFamily="50" charset="-128"/>
                <a:ea typeface="HGPｺﾞｼｯｸM" panose="020B0600000000000000" pitchFamily="50" charset="-128"/>
              </a:rPr>
              <a:t>－ 避難支援の流れ －</a:t>
            </a:r>
          </a:p>
        </p:txBody>
      </p:sp>
      <p:sp>
        <p:nvSpPr>
          <p:cNvPr id="104" name="テキスト ボックス 103">
            <a:extLst>
              <a:ext uri="{FF2B5EF4-FFF2-40B4-BE49-F238E27FC236}">
                <a16:creationId xmlns:a16="http://schemas.microsoft.com/office/drawing/2014/main" id="{70ED2FEB-9C1E-4FAE-959E-11078B663278}"/>
              </a:ext>
            </a:extLst>
          </p:cNvPr>
          <p:cNvSpPr txBox="1"/>
          <p:nvPr/>
        </p:nvSpPr>
        <p:spPr>
          <a:xfrm>
            <a:off x="7917083" y="9764492"/>
            <a:ext cx="3779063" cy="400110"/>
          </a:xfrm>
          <a:prstGeom prst="rect">
            <a:avLst/>
          </a:prstGeom>
          <a:noFill/>
        </p:spPr>
        <p:txBody>
          <a:bodyPr wrap="square" lIns="180000" rIns="180000" rtlCol="0">
            <a:spAutoFit/>
          </a:bodyPr>
          <a:lstStyle/>
          <a:p>
            <a:r>
              <a:rPr kumimoji="1" lang="ja-JP" altLang="en-US" sz="2000" dirty="0">
                <a:latin typeface="HGPｺﾞｼｯｸM" panose="020B0600000000000000" pitchFamily="50" charset="-128"/>
                <a:ea typeface="HGPｺﾞｼｯｸM" panose="020B0600000000000000" pitchFamily="50" charset="-128"/>
              </a:rPr>
              <a:t>提出期限</a:t>
            </a:r>
          </a:p>
        </p:txBody>
      </p:sp>
      <p:sp>
        <p:nvSpPr>
          <p:cNvPr id="105" name="正方形/長方形 104">
            <a:extLst>
              <a:ext uri="{FF2B5EF4-FFF2-40B4-BE49-F238E27FC236}">
                <a16:creationId xmlns:a16="http://schemas.microsoft.com/office/drawing/2014/main" id="{2C14D7BB-9674-4AEE-8DFA-3D0AB2B7800F}"/>
              </a:ext>
            </a:extLst>
          </p:cNvPr>
          <p:cNvSpPr/>
          <p:nvPr/>
        </p:nvSpPr>
        <p:spPr>
          <a:xfrm>
            <a:off x="180621" y="8340939"/>
            <a:ext cx="7199667" cy="830997"/>
          </a:xfrm>
          <a:prstGeom prst="rect">
            <a:avLst/>
          </a:prstGeom>
        </p:spPr>
        <p:txBody>
          <a:bodyPr wrap="square">
            <a:spAutoFit/>
          </a:bodyPr>
          <a:lstStyle/>
          <a:p>
            <a:r>
              <a:rPr lang="ja-JP" altLang="en-US" sz="1600" dirty="0">
                <a:latin typeface="HGPｺﾞｼｯｸM" panose="020B0600000000000000" pitchFamily="50" charset="-128"/>
                <a:ea typeface="HGPｺﾞｼｯｸM" panose="020B0600000000000000" pitchFamily="50" charset="-128"/>
              </a:rPr>
              <a:t>各用紙の説明文をよくお読みの上、</a:t>
            </a:r>
            <a:br>
              <a:rPr lang="en-US" altLang="ja-JP" sz="1600" dirty="0">
                <a:latin typeface="HGPｺﾞｼｯｸM" panose="020B0600000000000000" pitchFamily="50" charset="-128"/>
                <a:ea typeface="HGPｺﾞｼｯｸM" panose="020B0600000000000000" pitchFamily="50" charset="-128"/>
              </a:rPr>
            </a:br>
            <a:r>
              <a:rPr lang="ja-JP" altLang="en-US" sz="1600" dirty="0">
                <a:latin typeface="HGPｺﾞｼｯｸM" panose="020B0600000000000000" pitchFamily="50" charset="-128"/>
                <a:ea typeface="HGPｺﾞｼｯｸM" panose="020B0600000000000000" pitchFamily="50" charset="-128"/>
              </a:rPr>
              <a:t>所定の記入用紙にご記入いただき、ご提出いただければと存じます。</a:t>
            </a:r>
            <a:endParaRPr lang="en-US" altLang="ja-JP" sz="1600" dirty="0">
              <a:latin typeface="HGPｺﾞｼｯｸM" panose="020B0600000000000000" pitchFamily="50" charset="-128"/>
              <a:ea typeface="HGPｺﾞｼｯｸM" panose="020B0600000000000000" pitchFamily="50" charset="-128"/>
            </a:endParaRPr>
          </a:p>
          <a:p>
            <a:r>
              <a:rPr lang="en-US" altLang="ja-JP" sz="1600" dirty="0">
                <a:latin typeface="HGPｺﾞｼｯｸM" panose="020B0600000000000000" pitchFamily="50" charset="-128"/>
                <a:ea typeface="HGPｺﾞｼｯｸM" panose="020B0600000000000000" pitchFamily="50" charset="-128"/>
              </a:rPr>
              <a:t>※</a:t>
            </a:r>
            <a:r>
              <a:rPr lang="ja-JP" altLang="en-US" sz="1600" dirty="0">
                <a:latin typeface="HGPｺﾞｼｯｸM" panose="020B0600000000000000" pitchFamily="50" charset="-128"/>
                <a:ea typeface="HGPｺﾞｼｯｸM" panose="020B0600000000000000" pitchFamily="50" charset="-128"/>
              </a:rPr>
              <a:t>前回募集時にご提出いただいている方も、改めて提出をお願い致します。</a:t>
            </a:r>
          </a:p>
        </p:txBody>
      </p:sp>
      <p:sp>
        <p:nvSpPr>
          <p:cNvPr id="106" name="テキスト ボックス 105">
            <a:extLst>
              <a:ext uri="{FF2B5EF4-FFF2-40B4-BE49-F238E27FC236}">
                <a16:creationId xmlns:a16="http://schemas.microsoft.com/office/drawing/2014/main" id="{75A94BD2-76CB-4A16-9E1B-A03A7329E3FE}"/>
              </a:ext>
            </a:extLst>
          </p:cNvPr>
          <p:cNvSpPr txBox="1"/>
          <p:nvPr/>
        </p:nvSpPr>
        <p:spPr>
          <a:xfrm>
            <a:off x="5669843" y="39608"/>
            <a:ext cx="1889831" cy="338554"/>
          </a:xfrm>
          <a:prstGeom prst="rect">
            <a:avLst/>
          </a:prstGeom>
          <a:noFill/>
        </p:spPr>
        <p:txBody>
          <a:bodyPr wrap="square" lIns="180000" rIns="180000" rtlCol="0">
            <a:spAutoFit/>
          </a:bodyPr>
          <a:lstStyle/>
          <a:p>
            <a:pPr algn="r"/>
            <a:r>
              <a:rPr kumimoji="1" lang="ja-JP" altLang="en-US" sz="1600" dirty="0">
                <a:latin typeface="HGPｺﾞｼｯｸM" panose="020B0600000000000000" pitchFamily="50" charset="-128"/>
                <a:ea typeface="HGPｺﾞｼｯｸM" panose="020B0600000000000000" pitchFamily="50" charset="-128"/>
              </a:rPr>
              <a:t>■■■町会長</a:t>
            </a:r>
          </a:p>
        </p:txBody>
      </p:sp>
      <p:grpSp>
        <p:nvGrpSpPr>
          <p:cNvPr id="34" name="グループ化 33">
            <a:extLst>
              <a:ext uri="{FF2B5EF4-FFF2-40B4-BE49-F238E27FC236}">
                <a16:creationId xmlns:a16="http://schemas.microsoft.com/office/drawing/2014/main" id="{C114D3AE-E1FB-4FA6-A2D4-909508C460EA}"/>
              </a:ext>
            </a:extLst>
          </p:cNvPr>
          <p:cNvGrpSpPr/>
          <p:nvPr/>
        </p:nvGrpSpPr>
        <p:grpSpPr>
          <a:xfrm>
            <a:off x="301387" y="3710273"/>
            <a:ext cx="3384788" cy="1091814"/>
            <a:chOff x="301387" y="3710273"/>
            <a:chExt cx="3384788" cy="1091814"/>
          </a:xfrm>
        </p:grpSpPr>
        <p:sp>
          <p:nvSpPr>
            <p:cNvPr id="120" name="テキスト ボックス 119">
              <a:extLst>
                <a:ext uri="{FF2B5EF4-FFF2-40B4-BE49-F238E27FC236}">
                  <a16:creationId xmlns:a16="http://schemas.microsoft.com/office/drawing/2014/main" id="{9BEE863F-6018-476F-B8AE-E4672F614CA5}"/>
                </a:ext>
              </a:extLst>
            </p:cNvPr>
            <p:cNvSpPr txBox="1"/>
            <p:nvPr/>
          </p:nvSpPr>
          <p:spPr>
            <a:xfrm>
              <a:off x="458095" y="3860123"/>
              <a:ext cx="3228080" cy="941964"/>
            </a:xfrm>
            <a:prstGeom prst="roundRect">
              <a:avLst/>
            </a:prstGeom>
            <a:solidFill>
              <a:srgbClr val="CB6F8A"/>
            </a:solidFill>
            <a:ln w="38100">
              <a:noFill/>
            </a:ln>
          </p:spPr>
          <p:txBody>
            <a:bodyPr wrap="square" lIns="36000" tIns="36000" rIns="36000" bIns="36000" rtlCol="0">
              <a:noAutofit/>
            </a:bodyPr>
            <a:lstStyle/>
            <a:p>
              <a:pPr algn="ctr"/>
              <a:endParaRPr kumimoji="1" lang="ja-JP" altLang="en-US" sz="1600" dirty="0">
                <a:latin typeface="HGS創英角ｺﾞｼｯｸUB" panose="020B0900000000000000" pitchFamily="50" charset="-128"/>
                <a:ea typeface="HGS創英角ｺﾞｼｯｸUB" panose="020B0900000000000000" pitchFamily="50" charset="-128"/>
              </a:endParaRPr>
            </a:p>
          </p:txBody>
        </p:sp>
        <p:grpSp>
          <p:nvGrpSpPr>
            <p:cNvPr id="25" name="グループ化 24">
              <a:extLst>
                <a:ext uri="{FF2B5EF4-FFF2-40B4-BE49-F238E27FC236}">
                  <a16:creationId xmlns:a16="http://schemas.microsoft.com/office/drawing/2014/main" id="{A721390A-1BA0-45D5-B2AE-EBFC302393D8}"/>
                </a:ext>
              </a:extLst>
            </p:cNvPr>
            <p:cNvGrpSpPr/>
            <p:nvPr/>
          </p:nvGrpSpPr>
          <p:grpSpPr>
            <a:xfrm flipH="1">
              <a:off x="2764038" y="4069079"/>
              <a:ext cx="899373" cy="641841"/>
              <a:chOff x="2884440" y="7180465"/>
              <a:chExt cx="1012639" cy="722674"/>
            </a:xfrm>
          </p:grpSpPr>
          <p:pic>
            <p:nvPicPr>
              <p:cNvPr id="26" name="図 25">
                <a:extLst>
                  <a:ext uri="{FF2B5EF4-FFF2-40B4-BE49-F238E27FC236}">
                    <a16:creationId xmlns:a16="http://schemas.microsoft.com/office/drawing/2014/main" id="{DFA814C8-D255-4F33-B8AF-901FDEBC882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52092" y="7180465"/>
                <a:ext cx="644987" cy="722674"/>
              </a:xfrm>
              <a:prstGeom prst="rect">
                <a:avLst/>
              </a:prstGeom>
            </p:spPr>
          </p:pic>
          <p:pic>
            <p:nvPicPr>
              <p:cNvPr id="27" name="図 26">
                <a:extLst>
                  <a:ext uri="{FF2B5EF4-FFF2-40B4-BE49-F238E27FC236}">
                    <a16:creationId xmlns:a16="http://schemas.microsoft.com/office/drawing/2014/main" id="{0DB56F13-D880-4B23-B4F0-3B839C3EA54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84440" y="7204998"/>
                <a:ext cx="513228" cy="665364"/>
              </a:xfrm>
              <a:prstGeom prst="rect">
                <a:avLst/>
              </a:prstGeom>
            </p:spPr>
          </p:pic>
        </p:grpSp>
        <p:sp>
          <p:nvSpPr>
            <p:cNvPr id="49" name="テキスト ボックス 48">
              <a:extLst>
                <a:ext uri="{FF2B5EF4-FFF2-40B4-BE49-F238E27FC236}">
                  <a16:creationId xmlns:a16="http://schemas.microsoft.com/office/drawing/2014/main" id="{EA173B5F-A125-440E-A092-E4D072905F71}"/>
                </a:ext>
              </a:extLst>
            </p:cNvPr>
            <p:cNvSpPr txBox="1"/>
            <p:nvPr/>
          </p:nvSpPr>
          <p:spPr>
            <a:xfrm>
              <a:off x="560698" y="4087102"/>
              <a:ext cx="2212622" cy="625268"/>
            </a:xfrm>
            <a:prstGeom prst="roundRect">
              <a:avLst/>
            </a:prstGeom>
            <a:solidFill>
              <a:schemeClr val="bg1"/>
            </a:solidFill>
            <a:ln w="38100">
              <a:noFill/>
            </a:ln>
          </p:spPr>
          <p:txBody>
            <a:bodyPr wrap="square" lIns="36000" tIns="36000" rIns="36000" bIns="36000" rtlCol="0">
              <a:spAutoFit/>
            </a:bodyPr>
            <a:lstStyle/>
            <a:p>
              <a:pPr algn="ctr"/>
              <a:r>
                <a:rPr kumimoji="1" lang="ja-JP" altLang="en-US" sz="1600" dirty="0">
                  <a:latin typeface="HGS創英角ｺﾞｼｯｸUB" panose="020B0900000000000000" pitchFamily="50" charset="-128"/>
                  <a:ea typeface="HGS創英角ｺﾞｼｯｸUB" panose="020B0900000000000000" pitchFamily="50" charset="-128"/>
                </a:rPr>
                <a:t>大水害時に避難</a:t>
              </a:r>
              <a:br>
                <a:rPr kumimoji="1" lang="en-US" altLang="ja-JP" sz="1600" dirty="0">
                  <a:latin typeface="HGS創英角ｺﾞｼｯｸUB" panose="020B0900000000000000" pitchFamily="50" charset="-128"/>
                  <a:ea typeface="HGS創英角ｺﾞｼｯｸUB" panose="020B0900000000000000" pitchFamily="50" charset="-128"/>
                </a:rPr>
              </a:br>
              <a:r>
                <a:rPr kumimoji="1" lang="ja-JP" altLang="en-US" sz="1600" dirty="0">
                  <a:latin typeface="HGS創英角ｺﾞｼｯｸUB" panose="020B0900000000000000" pitchFamily="50" charset="-128"/>
                  <a:ea typeface="HGS創英角ｺﾞｼｯｸUB" panose="020B0900000000000000" pitchFamily="50" charset="-128"/>
                </a:rPr>
                <a:t>支援を希望する方</a:t>
              </a:r>
            </a:p>
          </p:txBody>
        </p:sp>
        <p:grpSp>
          <p:nvGrpSpPr>
            <p:cNvPr id="22" name="グループ化 21">
              <a:extLst>
                <a:ext uri="{FF2B5EF4-FFF2-40B4-BE49-F238E27FC236}">
                  <a16:creationId xmlns:a16="http://schemas.microsoft.com/office/drawing/2014/main" id="{46508431-B2FA-4A35-8DC5-C3F96484307D}"/>
                </a:ext>
              </a:extLst>
            </p:cNvPr>
            <p:cNvGrpSpPr/>
            <p:nvPr/>
          </p:nvGrpSpPr>
          <p:grpSpPr>
            <a:xfrm>
              <a:off x="301387" y="3710273"/>
              <a:ext cx="2233002" cy="430887"/>
              <a:chOff x="271632" y="3635104"/>
              <a:chExt cx="2233002" cy="430887"/>
            </a:xfrm>
          </p:grpSpPr>
          <p:sp>
            <p:nvSpPr>
              <p:cNvPr id="107" name="テキスト ボックス 106">
                <a:extLst>
                  <a:ext uri="{FF2B5EF4-FFF2-40B4-BE49-F238E27FC236}">
                    <a16:creationId xmlns:a16="http://schemas.microsoft.com/office/drawing/2014/main" id="{7BC73825-D3E8-4FDB-9530-7B61747C4714}"/>
                  </a:ext>
                </a:extLst>
              </p:cNvPr>
              <p:cNvSpPr txBox="1"/>
              <p:nvPr/>
            </p:nvSpPr>
            <p:spPr>
              <a:xfrm>
                <a:off x="271632" y="3635104"/>
                <a:ext cx="2233002" cy="430887"/>
              </a:xfrm>
              <a:prstGeom prst="rect">
                <a:avLst/>
              </a:prstGeom>
              <a:noFill/>
            </p:spPr>
            <p:txBody>
              <a:bodyPr wrap="square" lIns="0" tIns="0" rIns="0" bIns="0" rtlCol="0" anchor="ctr">
                <a:spAutoFit/>
              </a:bodyPr>
              <a:lstStyle/>
              <a:p>
                <a:pPr algn="ctr"/>
                <a:r>
                  <a:rPr kumimoji="1" lang="ja-JP" altLang="en-US" sz="2800" dirty="0">
                    <a:ln w="127000">
                      <a:solidFill>
                        <a:srgbClr val="CB6F8A"/>
                      </a:solidFill>
                    </a:ln>
                    <a:latin typeface="HGS創英角ｺﾞｼｯｸUB" panose="020B0900000000000000" pitchFamily="50" charset="-128"/>
                    <a:ea typeface="HGS創英角ｺﾞｼｯｸUB" panose="020B0900000000000000" pitchFamily="50" charset="-128"/>
                  </a:rPr>
                  <a:t>おねがい会員</a:t>
                </a:r>
              </a:p>
            </p:txBody>
          </p:sp>
          <p:sp>
            <p:nvSpPr>
              <p:cNvPr id="109" name="テキスト ボックス 108">
                <a:extLst>
                  <a:ext uri="{FF2B5EF4-FFF2-40B4-BE49-F238E27FC236}">
                    <a16:creationId xmlns:a16="http://schemas.microsoft.com/office/drawing/2014/main" id="{F5378583-70BD-46B2-B6F8-FDD8F19115F1}"/>
                  </a:ext>
                </a:extLst>
              </p:cNvPr>
              <p:cNvSpPr txBox="1"/>
              <p:nvPr/>
            </p:nvSpPr>
            <p:spPr>
              <a:xfrm>
                <a:off x="271632" y="3635104"/>
                <a:ext cx="2233002" cy="430887"/>
              </a:xfrm>
              <a:prstGeom prst="rect">
                <a:avLst/>
              </a:prstGeom>
              <a:noFill/>
            </p:spPr>
            <p:txBody>
              <a:bodyPr wrap="square" lIns="0" tIns="0" rIns="0" bIns="0" rtlCol="0" anchor="ctr">
                <a:spAutoFit/>
              </a:bodyPr>
              <a:lstStyle/>
              <a:p>
                <a:pPr algn="ctr"/>
                <a:r>
                  <a:rPr kumimoji="1" lang="ja-JP" altLang="en-US" sz="2800" dirty="0">
                    <a:solidFill>
                      <a:schemeClr val="bg1"/>
                    </a:solidFill>
                    <a:latin typeface="HGS創英角ｺﾞｼｯｸUB" panose="020B0900000000000000" pitchFamily="50" charset="-128"/>
                    <a:ea typeface="HGS創英角ｺﾞｼｯｸUB" panose="020B0900000000000000" pitchFamily="50" charset="-128"/>
                  </a:rPr>
                  <a:t>おねがい会員</a:t>
                </a:r>
              </a:p>
            </p:txBody>
          </p:sp>
        </p:grpSp>
      </p:grpSp>
      <p:grpSp>
        <p:nvGrpSpPr>
          <p:cNvPr id="24" name="グループ化 23">
            <a:extLst>
              <a:ext uri="{FF2B5EF4-FFF2-40B4-BE49-F238E27FC236}">
                <a16:creationId xmlns:a16="http://schemas.microsoft.com/office/drawing/2014/main" id="{31C8B65D-7708-4F20-B041-2BAF65606E19}"/>
              </a:ext>
            </a:extLst>
          </p:cNvPr>
          <p:cNvGrpSpPr/>
          <p:nvPr/>
        </p:nvGrpSpPr>
        <p:grpSpPr>
          <a:xfrm>
            <a:off x="3841721" y="3695471"/>
            <a:ext cx="3384788" cy="1106616"/>
            <a:chOff x="3841721" y="3695471"/>
            <a:chExt cx="3384788" cy="1106616"/>
          </a:xfrm>
        </p:grpSpPr>
        <p:sp>
          <p:nvSpPr>
            <p:cNvPr id="122" name="テキスト ボックス 121">
              <a:extLst>
                <a:ext uri="{FF2B5EF4-FFF2-40B4-BE49-F238E27FC236}">
                  <a16:creationId xmlns:a16="http://schemas.microsoft.com/office/drawing/2014/main" id="{B0704580-AF9A-435D-BD80-E2FEA7F5D4AD}"/>
                </a:ext>
              </a:extLst>
            </p:cNvPr>
            <p:cNvSpPr txBox="1"/>
            <p:nvPr/>
          </p:nvSpPr>
          <p:spPr>
            <a:xfrm>
              <a:off x="3998429" y="3860123"/>
              <a:ext cx="3228080" cy="941964"/>
            </a:xfrm>
            <a:prstGeom prst="roundRect">
              <a:avLst/>
            </a:prstGeom>
            <a:solidFill>
              <a:srgbClr val="0099BD"/>
            </a:solidFill>
            <a:ln w="38100">
              <a:noFill/>
            </a:ln>
          </p:spPr>
          <p:txBody>
            <a:bodyPr wrap="square" lIns="36000" tIns="36000" rIns="36000" bIns="36000" rtlCol="0">
              <a:noAutofit/>
            </a:bodyPr>
            <a:lstStyle/>
            <a:p>
              <a:pPr algn="ctr"/>
              <a:endParaRPr kumimoji="1" lang="ja-JP" altLang="en-US" sz="1600" dirty="0">
                <a:latin typeface="HGS創英角ｺﾞｼｯｸUB" panose="020B0900000000000000" pitchFamily="50" charset="-128"/>
                <a:ea typeface="HGS創英角ｺﾞｼｯｸUB" panose="020B0900000000000000" pitchFamily="50" charset="-128"/>
              </a:endParaRPr>
            </a:p>
          </p:txBody>
        </p:sp>
        <p:sp>
          <p:nvSpPr>
            <p:cNvPr id="133" name="テキスト ボックス 132">
              <a:extLst>
                <a:ext uri="{FF2B5EF4-FFF2-40B4-BE49-F238E27FC236}">
                  <a16:creationId xmlns:a16="http://schemas.microsoft.com/office/drawing/2014/main" id="{60A2E2A7-28D6-473C-9C1D-7705FE01B52B}"/>
                </a:ext>
              </a:extLst>
            </p:cNvPr>
            <p:cNvSpPr txBox="1"/>
            <p:nvPr/>
          </p:nvSpPr>
          <p:spPr>
            <a:xfrm>
              <a:off x="4101032" y="4087102"/>
              <a:ext cx="2212622" cy="625268"/>
            </a:xfrm>
            <a:prstGeom prst="roundRect">
              <a:avLst/>
            </a:prstGeom>
            <a:solidFill>
              <a:schemeClr val="bg1"/>
            </a:solidFill>
            <a:ln w="38100">
              <a:solidFill>
                <a:schemeClr val="bg1"/>
              </a:solidFill>
            </a:ln>
          </p:spPr>
          <p:txBody>
            <a:bodyPr wrap="square" lIns="36000" tIns="36000" rIns="36000" bIns="36000" rtlCol="0">
              <a:spAutoFit/>
            </a:bodyPr>
            <a:lstStyle/>
            <a:p>
              <a:pPr algn="ctr"/>
              <a:r>
                <a:rPr kumimoji="1" lang="ja-JP" altLang="en-US" sz="1600" dirty="0">
                  <a:latin typeface="HGS創英角ｺﾞｼｯｸUB" panose="020B0900000000000000" pitchFamily="50" charset="-128"/>
                  <a:ea typeface="HGS創英角ｺﾞｼｯｸUB" panose="020B0900000000000000" pitchFamily="50" charset="-128"/>
                </a:rPr>
                <a:t>避難の支援に</a:t>
              </a:r>
            </a:p>
            <a:p>
              <a:pPr algn="ctr"/>
              <a:r>
                <a:rPr kumimoji="1" lang="ja-JP" altLang="en-US" sz="1600" dirty="0">
                  <a:latin typeface="HGS創英角ｺﾞｼｯｸUB" panose="020B0900000000000000" pitchFamily="50" charset="-128"/>
                  <a:ea typeface="HGS創英角ｺﾞｼｯｸUB" panose="020B0900000000000000" pitchFamily="50" charset="-128"/>
                </a:rPr>
                <a:t>協力してくれる方</a:t>
              </a:r>
            </a:p>
          </p:txBody>
        </p:sp>
        <p:grpSp>
          <p:nvGrpSpPr>
            <p:cNvPr id="134" name="グループ化 133">
              <a:extLst>
                <a:ext uri="{FF2B5EF4-FFF2-40B4-BE49-F238E27FC236}">
                  <a16:creationId xmlns:a16="http://schemas.microsoft.com/office/drawing/2014/main" id="{B94A04B6-7D4C-4CF0-9B28-362B6948A952}"/>
                </a:ext>
              </a:extLst>
            </p:cNvPr>
            <p:cNvGrpSpPr/>
            <p:nvPr/>
          </p:nvGrpSpPr>
          <p:grpSpPr>
            <a:xfrm>
              <a:off x="3841721" y="3695471"/>
              <a:ext cx="2233002" cy="430887"/>
              <a:chOff x="271632" y="3635104"/>
              <a:chExt cx="2233002" cy="430887"/>
            </a:xfrm>
          </p:grpSpPr>
          <p:sp>
            <p:nvSpPr>
              <p:cNvPr id="135" name="テキスト ボックス 134">
                <a:extLst>
                  <a:ext uri="{FF2B5EF4-FFF2-40B4-BE49-F238E27FC236}">
                    <a16:creationId xmlns:a16="http://schemas.microsoft.com/office/drawing/2014/main" id="{18FF2816-0951-41A3-A97A-837F813EADE1}"/>
                  </a:ext>
                </a:extLst>
              </p:cNvPr>
              <p:cNvSpPr txBox="1"/>
              <p:nvPr/>
            </p:nvSpPr>
            <p:spPr>
              <a:xfrm>
                <a:off x="271632" y="3635104"/>
                <a:ext cx="2233002" cy="430887"/>
              </a:xfrm>
              <a:prstGeom prst="rect">
                <a:avLst/>
              </a:prstGeom>
              <a:noFill/>
            </p:spPr>
            <p:txBody>
              <a:bodyPr wrap="square" lIns="0" tIns="0" rIns="0" bIns="0" rtlCol="0" anchor="ctr">
                <a:spAutoFit/>
              </a:bodyPr>
              <a:lstStyle/>
              <a:p>
                <a:pPr algn="ctr"/>
                <a:r>
                  <a:rPr kumimoji="1" lang="ja-JP" altLang="en-US" sz="2800" dirty="0">
                    <a:ln w="127000">
                      <a:solidFill>
                        <a:srgbClr val="0099BD"/>
                      </a:solidFill>
                    </a:ln>
                    <a:latin typeface="HGS創英角ｺﾞｼｯｸUB" panose="020B0900000000000000" pitchFamily="50" charset="-128"/>
                    <a:ea typeface="HGS創英角ｺﾞｼｯｸUB" panose="020B0900000000000000" pitchFamily="50" charset="-128"/>
                  </a:rPr>
                  <a:t>まかせて会員</a:t>
                </a:r>
              </a:p>
            </p:txBody>
          </p:sp>
          <p:sp>
            <p:nvSpPr>
              <p:cNvPr id="136" name="テキスト ボックス 135">
                <a:extLst>
                  <a:ext uri="{FF2B5EF4-FFF2-40B4-BE49-F238E27FC236}">
                    <a16:creationId xmlns:a16="http://schemas.microsoft.com/office/drawing/2014/main" id="{E5CDA896-4A8D-49D1-BD62-9DBF113C8B65}"/>
                  </a:ext>
                </a:extLst>
              </p:cNvPr>
              <p:cNvSpPr txBox="1"/>
              <p:nvPr/>
            </p:nvSpPr>
            <p:spPr>
              <a:xfrm>
                <a:off x="271632" y="3635104"/>
                <a:ext cx="2233002" cy="430887"/>
              </a:xfrm>
              <a:prstGeom prst="rect">
                <a:avLst/>
              </a:prstGeom>
              <a:noFill/>
            </p:spPr>
            <p:txBody>
              <a:bodyPr wrap="square" lIns="0" tIns="0" rIns="0" bIns="0" rtlCol="0" anchor="ctr">
                <a:spAutoFit/>
              </a:bodyPr>
              <a:lstStyle/>
              <a:p>
                <a:pPr algn="ctr"/>
                <a:r>
                  <a:rPr kumimoji="1" lang="ja-JP" altLang="en-US" sz="2800" dirty="0">
                    <a:solidFill>
                      <a:schemeClr val="bg1"/>
                    </a:solidFill>
                    <a:latin typeface="HGS創英角ｺﾞｼｯｸUB" panose="020B0900000000000000" pitchFamily="50" charset="-128"/>
                    <a:ea typeface="HGS創英角ｺﾞｼｯｸUB" panose="020B0900000000000000" pitchFamily="50" charset="-128"/>
                  </a:rPr>
                  <a:t>まかせて会員</a:t>
                </a:r>
              </a:p>
            </p:txBody>
          </p:sp>
        </p:grpSp>
        <p:grpSp>
          <p:nvGrpSpPr>
            <p:cNvPr id="28" name="グループ化 27">
              <a:extLst>
                <a:ext uri="{FF2B5EF4-FFF2-40B4-BE49-F238E27FC236}">
                  <a16:creationId xmlns:a16="http://schemas.microsoft.com/office/drawing/2014/main" id="{04F9D1C1-D281-4F88-9EA0-94C5FB3CF9F6}"/>
                </a:ext>
              </a:extLst>
            </p:cNvPr>
            <p:cNvGrpSpPr/>
            <p:nvPr/>
          </p:nvGrpSpPr>
          <p:grpSpPr>
            <a:xfrm>
              <a:off x="6438900" y="4042943"/>
              <a:ext cx="715106" cy="678048"/>
              <a:chOff x="3800084" y="7088409"/>
              <a:chExt cx="878507" cy="832982"/>
            </a:xfrm>
          </p:grpSpPr>
          <p:pic>
            <p:nvPicPr>
              <p:cNvPr id="29" name="図 28">
                <a:extLst>
                  <a:ext uri="{FF2B5EF4-FFF2-40B4-BE49-F238E27FC236}">
                    <a16:creationId xmlns:a16="http://schemas.microsoft.com/office/drawing/2014/main" id="{7B4B50FB-D60E-4532-B7E7-6C39C11A632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00084" y="7088733"/>
                <a:ext cx="465908" cy="831977"/>
              </a:xfrm>
              <a:prstGeom prst="rect">
                <a:avLst/>
              </a:prstGeom>
            </p:spPr>
          </p:pic>
          <p:pic>
            <p:nvPicPr>
              <p:cNvPr id="30" name="図 29">
                <a:extLst>
                  <a:ext uri="{FF2B5EF4-FFF2-40B4-BE49-F238E27FC236}">
                    <a16:creationId xmlns:a16="http://schemas.microsoft.com/office/drawing/2014/main" id="{6200CE4A-1DB0-400E-AF7A-E8DFC4D9DE0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41317" y="7088409"/>
                <a:ext cx="537274" cy="832982"/>
              </a:xfrm>
              <a:prstGeom prst="rect">
                <a:avLst/>
              </a:prstGeom>
            </p:spPr>
          </p:pic>
        </p:grpSp>
      </p:grpSp>
    </p:spTree>
    <p:extLst>
      <p:ext uri="{BB962C8B-B14F-4D97-AF65-F5344CB8AC3E}">
        <p14:creationId xmlns:p14="http://schemas.microsoft.com/office/powerpoint/2010/main" val="4194998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68526687-5977-45AE-BBC4-8231203EDD92}"/>
              </a:ext>
            </a:extLst>
          </p:cNvPr>
          <p:cNvSpPr/>
          <p:nvPr/>
        </p:nvSpPr>
        <p:spPr>
          <a:xfrm>
            <a:off x="495300" y="6473634"/>
            <a:ext cx="6690360" cy="2241027"/>
          </a:xfrm>
          <a:prstGeom prst="roundRect">
            <a:avLst>
              <a:gd name="adj" fmla="val 50000"/>
            </a:avLst>
          </a:prstGeom>
          <a:solidFill>
            <a:schemeClr val="accent6">
              <a:lumMod val="20000"/>
              <a:lumOff val="80000"/>
            </a:schemeClr>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四角形: 角を丸くする 56">
            <a:extLst>
              <a:ext uri="{FF2B5EF4-FFF2-40B4-BE49-F238E27FC236}">
                <a16:creationId xmlns:a16="http://schemas.microsoft.com/office/drawing/2014/main" id="{ED8354EC-E035-4F6E-BFF6-BE9657BC241E}"/>
              </a:ext>
            </a:extLst>
          </p:cNvPr>
          <p:cNvSpPr/>
          <p:nvPr/>
        </p:nvSpPr>
        <p:spPr>
          <a:xfrm>
            <a:off x="2319641" y="6554326"/>
            <a:ext cx="2920392" cy="2079644"/>
          </a:xfrm>
          <a:prstGeom prst="roundRect">
            <a:avLst>
              <a:gd name="adj" fmla="val 50000"/>
            </a:avLst>
          </a:prstGeom>
          <a:solidFill>
            <a:schemeClr val="accent2">
              <a:lumMod val="20000"/>
              <a:lumOff val="80000"/>
            </a:schemeClr>
          </a:solidFill>
          <a:ln w="38100">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0379BABE-1464-4536-B1B9-D80FB8502979}"/>
              </a:ext>
            </a:extLst>
          </p:cNvPr>
          <p:cNvSpPr/>
          <p:nvPr/>
        </p:nvSpPr>
        <p:spPr>
          <a:xfrm>
            <a:off x="180622" y="193515"/>
            <a:ext cx="7213600" cy="788618"/>
          </a:xfrm>
          <a:prstGeom prst="roundRect">
            <a:avLst>
              <a:gd name="adj" fmla="val 1935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07FCB81F-0A0C-438B-93B4-94495694AD11}"/>
              </a:ext>
            </a:extLst>
          </p:cNvPr>
          <p:cNvSpPr txBox="1"/>
          <p:nvPr/>
        </p:nvSpPr>
        <p:spPr>
          <a:xfrm>
            <a:off x="180623" y="326814"/>
            <a:ext cx="7213600" cy="584775"/>
          </a:xfrm>
          <a:prstGeom prst="rect">
            <a:avLst/>
          </a:prstGeom>
          <a:noFill/>
        </p:spPr>
        <p:txBody>
          <a:bodyPr wrap="square" lIns="180000" rIns="180000" rtlCol="0">
            <a:spAutoFit/>
          </a:bodyPr>
          <a:lstStyle/>
          <a:p>
            <a:pPr algn="ctr"/>
            <a:r>
              <a:rPr kumimoji="1" lang="en-US" altLang="ja-JP" sz="3200" dirty="0">
                <a:latin typeface="Arial Black" panose="020B0A04020102020204" pitchFamily="34" charset="0"/>
                <a:ea typeface="HGP創英角ｺﾞｼｯｸUB" panose="020B0900000000000000" pitchFamily="50" charset="-128"/>
              </a:rPr>
              <a:t>2</a:t>
            </a:r>
            <a:r>
              <a:rPr kumimoji="1" lang="ja-JP" altLang="en-US" sz="3200" dirty="0" err="1">
                <a:latin typeface="HGP創英角ｺﾞｼｯｸUB" panose="020B0900000000000000" pitchFamily="50" charset="-128"/>
                <a:ea typeface="HGP創英角ｺﾞｼｯｸUB" panose="020B0900000000000000" pitchFamily="50" charset="-128"/>
              </a:rPr>
              <a:t>つの</a:t>
            </a:r>
            <a:r>
              <a:rPr kumimoji="1" lang="ja-JP" altLang="en-US" sz="3200" dirty="0">
                <a:latin typeface="HGP創英角ｺﾞｼｯｸUB" panose="020B0900000000000000" pitchFamily="50" charset="-128"/>
                <a:ea typeface="HGP創英角ｺﾞｼｯｸUB" panose="020B0900000000000000" pitchFamily="50" charset="-128"/>
              </a:rPr>
              <a:t>避難支援制度の関わり</a:t>
            </a:r>
            <a:endParaRPr kumimoji="1" lang="en-US" altLang="ja-JP" sz="3200" dirty="0">
              <a:latin typeface="HGP創英角ｺﾞｼｯｸUB" panose="020B0900000000000000" pitchFamily="50" charset="-128"/>
              <a:ea typeface="HGP創英角ｺﾞｼｯｸUB" panose="020B0900000000000000" pitchFamily="50" charset="-128"/>
            </a:endParaRPr>
          </a:p>
        </p:txBody>
      </p:sp>
      <p:sp>
        <p:nvSpPr>
          <p:cNvPr id="6" name="テキスト ボックス 5">
            <a:extLst>
              <a:ext uri="{FF2B5EF4-FFF2-40B4-BE49-F238E27FC236}">
                <a16:creationId xmlns:a16="http://schemas.microsoft.com/office/drawing/2014/main" id="{CFA182E8-2A02-486D-A916-E7FC5BB5F8C3}"/>
              </a:ext>
            </a:extLst>
          </p:cNvPr>
          <p:cNvSpPr txBox="1"/>
          <p:nvPr/>
        </p:nvSpPr>
        <p:spPr>
          <a:xfrm>
            <a:off x="180621" y="4426955"/>
            <a:ext cx="7199667" cy="523220"/>
          </a:xfrm>
          <a:prstGeom prst="rect">
            <a:avLst/>
          </a:prstGeom>
          <a:noFill/>
        </p:spPr>
        <p:txBody>
          <a:bodyPr wrap="square" lIns="180000" rIns="180000" rtlCol="0">
            <a:spAutoFit/>
          </a:bodyPr>
          <a:lstStyle/>
          <a:p>
            <a:pPr algn="ctr"/>
            <a:r>
              <a:rPr kumimoji="1" lang="ja-JP" altLang="en-US" sz="2800" dirty="0">
                <a:latin typeface="HGP創英角ｺﾞｼｯｸUB" panose="020B0900000000000000" pitchFamily="50" charset="-128"/>
                <a:ea typeface="HGP創英角ｺﾞｼｯｸUB" panose="020B0900000000000000" pitchFamily="50" charset="-128"/>
              </a:rPr>
              <a:t>両制度の位置付けについて</a:t>
            </a:r>
            <a:endParaRPr kumimoji="1" lang="en-US" altLang="ja-JP" sz="3600" dirty="0">
              <a:latin typeface="HGP創英角ｺﾞｼｯｸUB" panose="020B0900000000000000" pitchFamily="50" charset="-128"/>
              <a:ea typeface="HGP創英角ｺﾞｼｯｸUB" panose="020B0900000000000000" pitchFamily="50" charset="-128"/>
            </a:endParaRPr>
          </a:p>
        </p:txBody>
      </p:sp>
      <p:sp>
        <p:nvSpPr>
          <p:cNvPr id="8" name="正方形/長方形 7">
            <a:extLst>
              <a:ext uri="{FF2B5EF4-FFF2-40B4-BE49-F238E27FC236}">
                <a16:creationId xmlns:a16="http://schemas.microsoft.com/office/drawing/2014/main" id="{95F8B6C5-3D8F-47BE-81DC-7DEA64CF18E1}"/>
              </a:ext>
            </a:extLst>
          </p:cNvPr>
          <p:cNvSpPr/>
          <p:nvPr/>
        </p:nvSpPr>
        <p:spPr>
          <a:xfrm>
            <a:off x="180621" y="1181050"/>
            <a:ext cx="7199667" cy="3046988"/>
          </a:xfrm>
          <a:prstGeom prst="rect">
            <a:avLst/>
          </a:prstGeom>
        </p:spPr>
        <p:txBody>
          <a:bodyPr wrap="square">
            <a:spAutoFit/>
          </a:bodyPr>
          <a:lstStyle/>
          <a:p>
            <a:r>
              <a:rPr lang="ja-JP" altLang="en-US" sz="2000" dirty="0">
                <a:latin typeface="HGPｺﾞｼｯｸM" panose="020B0600000000000000" pitchFamily="50" charset="-128"/>
                <a:ea typeface="HGPｺﾞｼｯｸM" panose="020B0600000000000000" pitchFamily="50" charset="-128"/>
              </a:rPr>
              <a:t>戸田市では、避難行動要支援者（高齢者や身体の不自由な方等一人で避難することが困難な方）に対する支援制度として、</a:t>
            </a:r>
            <a:br>
              <a:rPr lang="en-US" altLang="ja-JP" sz="2000" dirty="0">
                <a:latin typeface="HGPｺﾞｼｯｸM" panose="020B0600000000000000" pitchFamily="50" charset="-128"/>
                <a:ea typeface="HGPｺﾞｼｯｸM" panose="020B0600000000000000" pitchFamily="50" charset="-128"/>
              </a:rPr>
            </a:br>
            <a:endParaRPr lang="en-US" altLang="ja-JP" sz="2000" dirty="0">
              <a:latin typeface="HGPｺﾞｼｯｸM" panose="020B0600000000000000" pitchFamily="50" charset="-128"/>
              <a:ea typeface="HGPｺﾞｼｯｸM" panose="020B0600000000000000" pitchFamily="50" charset="-128"/>
            </a:endParaRPr>
          </a:p>
          <a:p>
            <a:endParaRPr lang="en-US" altLang="ja-JP" sz="2000" dirty="0">
              <a:latin typeface="HGPｺﾞｼｯｸM" panose="020B0600000000000000" pitchFamily="50" charset="-128"/>
              <a:ea typeface="HGPｺﾞｼｯｸM" panose="020B0600000000000000" pitchFamily="50" charset="-128"/>
            </a:endParaRPr>
          </a:p>
          <a:p>
            <a:endParaRPr lang="en-US" altLang="ja-JP" sz="3200" dirty="0">
              <a:latin typeface="HGPｺﾞｼｯｸM" panose="020B0600000000000000" pitchFamily="50" charset="-128"/>
              <a:ea typeface="HGPｺﾞｼｯｸM" panose="020B0600000000000000" pitchFamily="50" charset="-128"/>
            </a:endParaRPr>
          </a:p>
          <a:p>
            <a:r>
              <a:rPr lang="ja-JP" altLang="en-US" sz="2000" dirty="0">
                <a:latin typeface="HGPｺﾞｼｯｸM" panose="020B0600000000000000" pitchFamily="50" charset="-128"/>
                <a:ea typeface="HGPｺﾞｼｯｸM" panose="020B0600000000000000" pitchFamily="50" charset="-128"/>
              </a:rPr>
              <a:t>を運用しています。</a:t>
            </a:r>
            <a:endParaRPr lang="en-US" altLang="ja-JP" sz="3200" dirty="0">
              <a:latin typeface="HGPｺﾞｼｯｸM" panose="020B0600000000000000" pitchFamily="50" charset="-128"/>
              <a:ea typeface="HGPｺﾞｼｯｸM" panose="020B0600000000000000" pitchFamily="50" charset="-128"/>
            </a:endParaRPr>
          </a:p>
          <a:p>
            <a:endParaRPr lang="en-US" altLang="ja-JP" sz="2000" dirty="0">
              <a:latin typeface="HGPｺﾞｼｯｸM" panose="020B0600000000000000" pitchFamily="50" charset="-128"/>
              <a:ea typeface="HGPｺﾞｼｯｸM" panose="020B0600000000000000" pitchFamily="50" charset="-128"/>
            </a:endParaRPr>
          </a:p>
          <a:p>
            <a:r>
              <a:rPr lang="ja-JP" altLang="en-US" sz="2000" dirty="0">
                <a:latin typeface="HGPｺﾞｼｯｸM" panose="020B0600000000000000" pitchFamily="50" charset="-128"/>
                <a:ea typeface="HGPｺﾞｼｯｸM" panose="020B0600000000000000" pitchFamily="50" charset="-128"/>
              </a:rPr>
              <a:t>両制度の位置付けは下記のとおりですので、</a:t>
            </a:r>
            <a:r>
              <a:rPr lang="ja-JP" altLang="en-US" sz="2000" u="sng" dirty="0">
                <a:solidFill>
                  <a:srgbClr val="C00000"/>
                </a:solidFill>
                <a:latin typeface="HGS創英角ｺﾞｼｯｸUB" panose="020B0900000000000000" pitchFamily="50" charset="-128"/>
                <a:ea typeface="HGS創英角ｺﾞｼｯｸUB" panose="020B0900000000000000" pitchFamily="50" charset="-128"/>
              </a:rPr>
              <a:t>避難支援の可能性を広げたい</a:t>
            </a:r>
            <a:r>
              <a:rPr lang="ja-JP" altLang="en-US" sz="2000" dirty="0">
                <a:latin typeface="HGPｺﾞｼｯｸM" panose="020B0600000000000000" pitchFamily="50" charset="-128"/>
                <a:ea typeface="HGPｺﾞｼｯｸM" panose="020B0600000000000000" pitchFamily="50" charset="-128"/>
              </a:rPr>
              <a:t>という方は、</a:t>
            </a:r>
            <a:r>
              <a:rPr lang="ja-JP" altLang="en-US" sz="2000" u="sng" dirty="0">
                <a:solidFill>
                  <a:schemeClr val="accent6"/>
                </a:solidFill>
                <a:latin typeface="HGS創英角ｺﾞｼｯｸUB" panose="020B0900000000000000" pitchFamily="50" charset="-128"/>
                <a:ea typeface="HGS創英角ｺﾞｼｯｸUB" panose="020B0900000000000000" pitchFamily="50" charset="-128"/>
              </a:rPr>
              <a:t>市制度への登録</a:t>
            </a:r>
            <a:r>
              <a:rPr lang="ja-JP" altLang="en-US" sz="2000" dirty="0">
                <a:latin typeface="HGPｺﾞｼｯｸM" panose="020B0600000000000000" pitchFamily="50" charset="-128"/>
                <a:ea typeface="HGPｺﾞｼｯｸM" panose="020B0600000000000000" pitchFamily="50" charset="-128"/>
              </a:rPr>
              <a:t>も合わせてお願い致します。</a:t>
            </a:r>
          </a:p>
        </p:txBody>
      </p:sp>
      <p:sp>
        <p:nvSpPr>
          <p:cNvPr id="9" name="正方形/長方形 8">
            <a:extLst>
              <a:ext uri="{FF2B5EF4-FFF2-40B4-BE49-F238E27FC236}">
                <a16:creationId xmlns:a16="http://schemas.microsoft.com/office/drawing/2014/main" id="{DB6DDD01-D8F9-4FDE-80D9-16B9E25BCA70}"/>
              </a:ext>
            </a:extLst>
          </p:cNvPr>
          <p:cNvSpPr/>
          <p:nvPr/>
        </p:nvSpPr>
        <p:spPr>
          <a:xfrm>
            <a:off x="180621" y="4323644"/>
            <a:ext cx="7213600" cy="6153855"/>
          </a:xfrm>
          <a:prstGeom prst="rect">
            <a:avLst/>
          </a:prstGeom>
          <a:noFill/>
          <a:ln w="381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2B37F38B-3E3C-4A54-B01E-E172518FE063}"/>
              </a:ext>
            </a:extLst>
          </p:cNvPr>
          <p:cNvSpPr txBox="1"/>
          <p:nvPr/>
        </p:nvSpPr>
        <p:spPr>
          <a:xfrm>
            <a:off x="1905000" y="-655002"/>
            <a:ext cx="3764844" cy="400110"/>
          </a:xfrm>
          <a:prstGeom prst="rect">
            <a:avLst/>
          </a:prstGeom>
          <a:solidFill>
            <a:schemeClr val="tx1"/>
          </a:solidFill>
        </p:spPr>
        <p:txBody>
          <a:bodyPr wrap="square" lIns="180000" rIns="180000" rtlCol="0">
            <a:spAutoFit/>
          </a:bodyPr>
          <a:lstStyle/>
          <a:p>
            <a:pPr algn="ctr"/>
            <a:r>
              <a:rPr kumimoji="1" lang="ja-JP" altLang="en-US" sz="2000" dirty="0">
                <a:solidFill>
                  <a:schemeClr val="bg1"/>
                </a:solidFill>
                <a:latin typeface="HGPｺﾞｼｯｸM" panose="020B0600000000000000" pitchFamily="50" charset="-128"/>
                <a:ea typeface="HGPｺﾞｼｯｸM" panose="020B0600000000000000" pitchFamily="50" charset="-128"/>
              </a:rPr>
              <a:t>裏面</a:t>
            </a:r>
          </a:p>
        </p:txBody>
      </p:sp>
      <p:sp>
        <p:nvSpPr>
          <p:cNvPr id="19" name="テキスト ボックス 18">
            <a:extLst>
              <a:ext uri="{FF2B5EF4-FFF2-40B4-BE49-F238E27FC236}">
                <a16:creationId xmlns:a16="http://schemas.microsoft.com/office/drawing/2014/main" id="{073E662C-1251-413A-9A77-FEE945A9B2D3}"/>
              </a:ext>
            </a:extLst>
          </p:cNvPr>
          <p:cNvSpPr txBox="1"/>
          <p:nvPr/>
        </p:nvSpPr>
        <p:spPr>
          <a:xfrm>
            <a:off x="-2438400" y="1993860"/>
            <a:ext cx="2212622" cy="400110"/>
          </a:xfrm>
          <a:prstGeom prst="rect">
            <a:avLst/>
          </a:prstGeom>
          <a:noFill/>
        </p:spPr>
        <p:txBody>
          <a:bodyPr wrap="square" lIns="180000" rIns="180000" rtlCol="0">
            <a:spAutoFit/>
          </a:bodyPr>
          <a:lstStyle/>
          <a:p>
            <a:r>
              <a:rPr kumimoji="1" lang="ja-JP" altLang="en-US" sz="2000" dirty="0">
                <a:latin typeface="HGPｺﾞｼｯｸM" panose="020B0600000000000000" pitchFamily="50" charset="-128"/>
                <a:ea typeface="HGPｺﾞｼｯｸM" panose="020B0600000000000000" pitchFamily="50" charset="-128"/>
              </a:rPr>
              <a:t>町会 → 自治会</a:t>
            </a:r>
          </a:p>
        </p:txBody>
      </p:sp>
      <p:sp>
        <p:nvSpPr>
          <p:cNvPr id="4" name="正方形/長方形 3">
            <a:extLst>
              <a:ext uri="{FF2B5EF4-FFF2-40B4-BE49-F238E27FC236}">
                <a16:creationId xmlns:a16="http://schemas.microsoft.com/office/drawing/2014/main" id="{067BF88D-70AC-4147-9606-5A9AFC748A60}"/>
              </a:ext>
            </a:extLst>
          </p:cNvPr>
          <p:cNvSpPr/>
          <p:nvPr/>
        </p:nvSpPr>
        <p:spPr>
          <a:xfrm>
            <a:off x="282223" y="1977139"/>
            <a:ext cx="7032978" cy="833663"/>
          </a:xfrm>
          <a:prstGeom prst="rect">
            <a:avLst/>
          </a:prstGeom>
          <a:solidFill>
            <a:schemeClr val="bg1">
              <a:lumMod val="85000"/>
            </a:schemeClr>
          </a:solidFill>
        </p:spPr>
        <p:txBody>
          <a:bodyPr wrap="square" lIns="108000" tIns="108000" rIns="108000" bIns="108000">
            <a:spAutoFit/>
          </a:bodyPr>
          <a:lstStyle/>
          <a:p>
            <a:r>
              <a:rPr lang="ja-JP" altLang="en-US" sz="2000" dirty="0">
                <a:latin typeface="HGP創英角ｺﾞｼｯｸUB" panose="020B0900000000000000" pitchFamily="50" charset="-128"/>
                <a:ea typeface="HGP創英角ｺﾞｼｯｸUB" panose="020B0900000000000000" pitchFamily="50" charset="-128"/>
              </a:rPr>
              <a:t>① 町会を中心とした 「おねがい・まかせて会員避難支援制度」</a:t>
            </a:r>
            <a:br>
              <a:rPr lang="en-US" altLang="ja-JP" sz="2000" dirty="0">
                <a:latin typeface="HGP創英角ｺﾞｼｯｸUB" panose="020B0900000000000000" pitchFamily="50" charset="-128"/>
                <a:ea typeface="HGP創英角ｺﾞｼｯｸUB" panose="020B0900000000000000" pitchFamily="50" charset="-128"/>
              </a:rPr>
            </a:br>
            <a:r>
              <a:rPr lang="ja-JP" altLang="en-US" sz="2000" dirty="0">
                <a:latin typeface="HGP創英角ｺﾞｼｯｸUB" panose="020B0900000000000000" pitchFamily="50" charset="-128"/>
                <a:ea typeface="HGP創英角ｺﾞｼｯｸUB" panose="020B0900000000000000" pitchFamily="50" charset="-128"/>
              </a:rPr>
              <a:t>② 市を中心とした 「戸田市避難行動要支援者避難支援制度」</a:t>
            </a:r>
          </a:p>
        </p:txBody>
      </p:sp>
      <p:grpSp>
        <p:nvGrpSpPr>
          <p:cNvPr id="58" name="グループ化 57">
            <a:extLst>
              <a:ext uri="{FF2B5EF4-FFF2-40B4-BE49-F238E27FC236}">
                <a16:creationId xmlns:a16="http://schemas.microsoft.com/office/drawing/2014/main" id="{013B76F4-3926-4E3B-A73F-B07CA22C12F2}"/>
              </a:ext>
            </a:extLst>
          </p:cNvPr>
          <p:cNvGrpSpPr/>
          <p:nvPr/>
        </p:nvGrpSpPr>
        <p:grpSpPr>
          <a:xfrm flipH="1">
            <a:off x="2531296" y="6983897"/>
            <a:ext cx="1266723" cy="904002"/>
            <a:chOff x="2884440" y="7180465"/>
            <a:chExt cx="1012639" cy="722674"/>
          </a:xfrm>
        </p:grpSpPr>
        <p:pic>
          <p:nvPicPr>
            <p:cNvPr id="13" name="図 12">
              <a:extLst>
                <a:ext uri="{FF2B5EF4-FFF2-40B4-BE49-F238E27FC236}">
                  <a16:creationId xmlns:a16="http://schemas.microsoft.com/office/drawing/2014/main" id="{7E49DD53-73E1-4BCF-A837-E36BBEB492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52092" y="7180465"/>
              <a:ext cx="644987" cy="722674"/>
            </a:xfrm>
            <a:prstGeom prst="rect">
              <a:avLst/>
            </a:prstGeom>
          </p:spPr>
        </p:pic>
        <p:pic>
          <p:nvPicPr>
            <p:cNvPr id="14" name="図 13">
              <a:extLst>
                <a:ext uri="{FF2B5EF4-FFF2-40B4-BE49-F238E27FC236}">
                  <a16:creationId xmlns:a16="http://schemas.microsoft.com/office/drawing/2014/main" id="{C9F9B059-8A19-40AF-BB3D-DBE1202D93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84440" y="7204998"/>
              <a:ext cx="513228" cy="665364"/>
            </a:xfrm>
            <a:prstGeom prst="rect">
              <a:avLst/>
            </a:prstGeom>
          </p:spPr>
        </p:pic>
      </p:grpSp>
      <p:grpSp>
        <p:nvGrpSpPr>
          <p:cNvPr id="59" name="グループ化 58">
            <a:extLst>
              <a:ext uri="{FF2B5EF4-FFF2-40B4-BE49-F238E27FC236}">
                <a16:creationId xmlns:a16="http://schemas.microsoft.com/office/drawing/2014/main" id="{2926FEE8-B7B4-4ABA-B10C-09766FB506E0}"/>
              </a:ext>
            </a:extLst>
          </p:cNvPr>
          <p:cNvGrpSpPr/>
          <p:nvPr/>
        </p:nvGrpSpPr>
        <p:grpSpPr>
          <a:xfrm>
            <a:off x="3914936" y="6879403"/>
            <a:ext cx="1098936" cy="1041988"/>
            <a:chOff x="3800084" y="7088409"/>
            <a:chExt cx="878507" cy="832982"/>
          </a:xfrm>
        </p:grpSpPr>
        <p:pic>
          <p:nvPicPr>
            <p:cNvPr id="15" name="図 14">
              <a:extLst>
                <a:ext uri="{FF2B5EF4-FFF2-40B4-BE49-F238E27FC236}">
                  <a16:creationId xmlns:a16="http://schemas.microsoft.com/office/drawing/2014/main" id="{A9D2695E-334B-488C-BCB3-6491695F06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0084" y="7088733"/>
              <a:ext cx="465908" cy="831977"/>
            </a:xfrm>
            <a:prstGeom prst="rect">
              <a:avLst/>
            </a:prstGeom>
          </p:spPr>
        </p:pic>
        <p:pic>
          <p:nvPicPr>
            <p:cNvPr id="16" name="図 15">
              <a:extLst>
                <a:ext uri="{FF2B5EF4-FFF2-40B4-BE49-F238E27FC236}">
                  <a16:creationId xmlns:a16="http://schemas.microsoft.com/office/drawing/2014/main" id="{44958C37-2C0C-4E81-8B9D-8DBEC856CC9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41317" y="7088409"/>
              <a:ext cx="537274" cy="832982"/>
            </a:xfrm>
            <a:prstGeom prst="rect">
              <a:avLst/>
            </a:prstGeom>
          </p:spPr>
        </p:pic>
      </p:grpSp>
      <p:sp>
        <p:nvSpPr>
          <p:cNvPr id="17" name="テキスト ボックス 16">
            <a:extLst>
              <a:ext uri="{FF2B5EF4-FFF2-40B4-BE49-F238E27FC236}">
                <a16:creationId xmlns:a16="http://schemas.microsoft.com/office/drawing/2014/main" id="{25D79397-E4AE-43F8-B0FF-1C9CA8C4C5F8}"/>
              </a:ext>
            </a:extLst>
          </p:cNvPr>
          <p:cNvSpPr txBox="1"/>
          <p:nvPr/>
        </p:nvSpPr>
        <p:spPr>
          <a:xfrm>
            <a:off x="2560925" y="7848849"/>
            <a:ext cx="1244499" cy="318924"/>
          </a:xfrm>
          <a:prstGeom prst="rect">
            <a:avLst/>
          </a:prstGeom>
          <a:solidFill>
            <a:srgbClr val="CB6F8A"/>
          </a:solidFill>
        </p:spPr>
        <p:txBody>
          <a:bodyPr wrap="none" lIns="36000" tIns="36000" rIns="36000" bIns="36000"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おねがい会員</a:t>
            </a:r>
          </a:p>
        </p:txBody>
      </p:sp>
      <p:sp>
        <p:nvSpPr>
          <p:cNvPr id="20" name="テキスト ボックス 19">
            <a:extLst>
              <a:ext uri="{FF2B5EF4-FFF2-40B4-BE49-F238E27FC236}">
                <a16:creationId xmlns:a16="http://schemas.microsoft.com/office/drawing/2014/main" id="{40834A74-F60C-4646-866D-F1AE02E7CD8A}"/>
              </a:ext>
            </a:extLst>
          </p:cNvPr>
          <p:cNvSpPr txBox="1"/>
          <p:nvPr/>
        </p:nvSpPr>
        <p:spPr>
          <a:xfrm>
            <a:off x="3815251" y="7848849"/>
            <a:ext cx="1214041" cy="318924"/>
          </a:xfrm>
          <a:prstGeom prst="rect">
            <a:avLst/>
          </a:prstGeom>
          <a:solidFill>
            <a:srgbClr val="0099BD"/>
          </a:solidFill>
        </p:spPr>
        <p:txBody>
          <a:bodyPr wrap="none" lIns="36000" tIns="36000" rIns="36000" bIns="36000"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まかせて会員</a:t>
            </a:r>
          </a:p>
        </p:txBody>
      </p:sp>
      <p:cxnSp>
        <p:nvCxnSpPr>
          <p:cNvPr id="22" name="直線コネクタ 21">
            <a:extLst>
              <a:ext uri="{FF2B5EF4-FFF2-40B4-BE49-F238E27FC236}">
                <a16:creationId xmlns:a16="http://schemas.microsoft.com/office/drawing/2014/main" id="{CC75380D-28DB-45A4-A54B-F5D7ECE83622}"/>
              </a:ext>
            </a:extLst>
          </p:cNvPr>
          <p:cNvCxnSpPr>
            <a:cxnSpLocks/>
          </p:cNvCxnSpPr>
          <p:nvPr/>
        </p:nvCxnSpPr>
        <p:spPr bwMode="auto">
          <a:xfrm>
            <a:off x="5933168" y="9181321"/>
            <a:ext cx="1252492" cy="0"/>
          </a:xfrm>
          <a:prstGeom prst="line">
            <a:avLst/>
          </a:prstGeom>
          <a:noFill/>
          <a:ln w="38100" cap="rnd" cmpd="sng" algn="ctr">
            <a:solidFill>
              <a:schemeClr val="accent6"/>
            </a:solidFill>
            <a:prstDash val="solid"/>
            <a:round/>
            <a:headEnd type="none" w="med" len="med"/>
            <a:tailEnd type="none" w="med" len="med"/>
          </a:ln>
          <a:effectLst/>
        </p:spPr>
      </p:cxnSp>
      <p:sp>
        <p:nvSpPr>
          <p:cNvPr id="23" name="テキスト ボックス 22">
            <a:extLst>
              <a:ext uri="{FF2B5EF4-FFF2-40B4-BE49-F238E27FC236}">
                <a16:creationId xmlns:a16="http://schemas.microsoft.com/office/drawing/2014/main" id="{C4D6D240-75C2-448F-8319-222B2056F6E8}"/>
              </a:ext>
            </a:extLst>
          </p:cNvPr>
          <p:cNvSpPr txBox="1"/>
          <p:nvPr/>
        </p:nvSpPr>
        <p:spPr>
          <a:xfrm>
            <a:off x="538743" y="8945995"/>
            <a:ext cx="5394425" cy="461665"/>
          </a:xfrm>
          <a:prstGeom prst="rect">
            <a:avLst/>
          </a:prstGeom>
          <a:noFill/>
        </p:spPr>
        <p:txBody>
          <a:bodyPr wrap="none" rtlCol="0">
            <a:spAutoFit/>
          </a:bodyPr>
          <a:lstStyle/>
          <a:p>
            <a:r>
              <a:rPr kumimoji="1" lang="ja-JP" altLang="en-US" sz="2400" dirty="0">
                <a:solidFill>
                  <a:schemeClr val="accent6"/>
                </a:solidFill>
                <a:latin typeface="HGP創英角ｺﾞｼｯｸUB" panose="020B0900000000000000" pitchFamily="50" charset="-128"/>
                <a:ea typeface="HGP創英角ｺﾞｼｯｸUB" panose="020B0900000000000000" pitchFamily="50" charset="-128"/>
              </a:rPr>
              <a:t>避難行動要支援者の範囲（戸田市全体）</a:t>
            </a:r>
          </a:p>
        </p:txBody>
      </p:sp>
      <p:sp>
        <p:nvSpPr>
          <p:cNvPr id="24" name="テキスト ボックス 23">
            <a:extLst>
              <a:ext uri="{FF2B5EF4-FFF2-40B4-BE49-F238E27FC236}">
                <a16:creationId xmlns:a16="http://schemas.microsoft.com/office/drawing/2014/main" id="{FBEC90D1-E50C-4742-8158-CB961CFA9ED7}"/>
              </a:ext>
            </a:extLst>
          </p:cNvPr>
          <p:cNvSpPr txBox="1"/>
          <p:nvPr/>
        </p:nvSpPr>
        <p:spPr>
          <a:xfrm>
            <a:off x="553071" y="9363236"/>
            <a:ext cx="6090995" cy="923330"/>
          </a:xfrm>
          <a:prstGeom prst="rect">
            <a:avLst/>
          </a:prstGeom>
          <a:noFill/>
        </p:spPr>
        <p:txBody>
          <a:bodyPr wrap="square" rtlCol="0">
            <a:spAutoFit/>
          </a:bodyPr>
          <a:lstStyle/>
          <a:p>
            <a:pPr algn="r"/>
            <a:r>
              <a:rPr lang="ja-JP" altLang="en-US" dirty="0">
                <a:latin typeface="HGP創英角ｺﾞｼｯｸUB" panose="020B0900000000000000" pitchFamily="50" charset="-128"/>
                <a:ea typeface="HGP創英角ｺﾞｼｯｸUB" panose="020B0900000000000000" pitchFamily="50" charset="-128"/>
              </a:rPr>
              <a:t>「戸田市避難行動要支援者避難支援制度」</a:t>
            </a:r>
            <a:r>
              <a:rPr lang="ja-JP" altLang="en-US" dirty="0">
                <a:latin typeface="HGPｺﾞｼｯｸM" panose="020B0600000000000000" pitchFamily="50" charset="-128"/>
                <a:ea typeface="HGPｺﾞｼｯｸM" panose="020B0600000000000000" pitchFamily="50" charset="-128"/>
              </a:rPr>
              <a:t>への登録をもって、戸田市が中心となり避難支援を検討</a:t>
            </a:r>
            <a:endParaRPr lang="en-US" altLang="ja-JP" dirty="0">
              <a:latin typeface="HGPｺﾞｼｯｸM" panose="020B0600000000000000" pitchFamily="50" charset="-128"/>
              <a:ea typeface="HGPｺﾞｼｯｸM" panose="020B0600000000000000" pitchFamily="50" charset="-128"/>
            </a:endParaRPr>
          </a:p>
          <a:p>
            <a:pPr algn="r"/>
            <a:r>
              <a:rPr kumimoji="1" lang="ja-JP" altLang="en-US" dirty="0">
                <a:latin typeface="HGPｺﾞｼｯｸM" panose="020B0600000000000000" pitchFamily="50" charset="-128"/>
                <a:ea typeface="HGPｺﾞｼｯｸM" panose="020B0600000000000000" pitchFamily="50" charset="-128"/>
              </a:rPr>
              <a:t>（避難支援協力者との情報共有、個別計画作成）</a:t>
            </a:r>
          </a:p>
        </p:txBody>
      </p:sp>
      <p:grpSp>
        <p:nvGrpSpPr>
          <p:cNvPr id="56" name="グループ化 55">
            <a:extLst>
              <a:ext uri="{FF2B5EF4-FFF2-40B4-BE49-F238E27FC236}">
                <a16:creationId xmlns:a16="http://schemas.microsoft.com/office/drawing/2014/main" id="{8970E089-337E-496A-8341-0419AFF16941}"/>
              </a:ext>
            </a:extLst>
          </p:cNvPr>
          <p:cNvGrpSpPr/>
          <p:nvPr/>
        </p:nvGrpSpPr>
        <p:grpSpPr>
          <a:xfrm>
            <a:off x="5422331" y="7012755"/>
            <a:ext cx="1607762" cy="1217742"/>
            <a:chOff x="4854778" y="6999137"/>
            <a:chExt cx="1830439" cy="1386401"/>
          </a:xfrm>
        </p:grpSpPr>
        <p:grpSp>
          <p:nvGrpSpPr>
            <p:cNvPr id="25" name="グループ化 24">
              <a:extLst>
                <a:ext uri="{FF2B5EF4-FFF2-40B4-BE49-F238E27FC236}">
                  <a16:creationId xmlns:a16="http://schemas.microsoft.com/office/drawing/2014/main" id="{67988E3E-664C-4580-BC34-8A51FD097CD1}"/>
                </a:ext>
              </a:extLst>
            </p:cNvPr>
            <p:cNvGrpSpPr/>
            <p:nvPr/>
          </p:nvGrpSpPr>
          <p:grpSpPr>
            <a:xfrm>
              <a:off x="4854778" y="6999137"/>
              <a:ext cx="1830439" cy="1111390"/>
              <a:chOff x="338264" y="3822407"/>
              <a:chExt cx="1131766" cy="687177"/>
            </a:xfrm>
          </p:grpSpPr>
          <p:pic>
            <p:nvPicPr>
              <p:cNvPr id="26" name="図 25">
                <a:extLst>
                  <a:ext uri="{FF2B5EF4-FFF2-40B4-BE49-F238E27FC236}">
                    <a16:creationId xmlns:a16="http://schemas.microsoft.com/office/drawing/2014/main" id="{CCB51B68-9F45-4C6B-B2CB-D5540872056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24115"/>
              <a:stretch/>
            </p:blipFill>
            <p:spPr>
              <a:xfrm>
                <a:off x="338264" y="3822407"/>
                <a:ext cx="856613" cy="687177"/>
              </a:xfrm>
              <a:prstGeom prst="rect">
                <a:avLst/>
              </a:prstGeom>
            </p:spPr>
          </p:pic>
          <p:pic>
            <p:nvPicPr>
              <p:cNvPr id="27" name="図 26">
                <a:extLst>
                  <a:ext uri="{FF2B5EF4-FFF2-40B4-BE49-F238E27FC236}">
                    <a16:creationId xmlns:a16="http://schemas.microsoft.com/office/drawing/2014/main" id="{26BC9E86-345E-4077-98F7-75C622513D2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16896" y="3857581"/>
                <a:ext cx="353134" cy="616828"/>
              </a:xfrm>
              <a:prstGeom prst="rect">
                <a:avLst/>
              </a:prstGeom>
            </p:spPr>
          </p:pic>
        </p:grpSp>
        <p:sp>
          <p:nvSpPr>
            <p:cNvPr id="28" name="テキスト ボックス 27">
              <a:extLst>
                <a:ext uri="{FF2B5EF4-FFF2-40B4-BE49-F238E27FC236}">
                  <a16:creationId xmlns:a16="http://schemas.microsoft.com/office/drawing/2014/main" id="{EA863D7F-6FC7-4777-BD0E-9BE26E5074EB}"/>
                </a:ext>
              </a:extLst>
            </p:cNvPr>
            <p:cNvSpPr txBox="1"/>
            <p:nvPr/>
          </p:nvSpPr>
          <p:spPr>
            <a:xfrm>
              <a:off x="4927520" y="8077761"/>
              <a:ext cx="1441420" cy="307777"/>
            </a:xfrm>
            <a:prstGeom prst="rect">
              <a:avLst/>
            </a:prstGeom>
            <a:noFill/>
          </p:spPr>
          <p:txBody>
            <a:bodyPr wrap="non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rPr>
                <a:t>避難支援協力者</a:t>
              </a:r>
            </a:p>
          </p:txBody>
        </p:sp>
      </p:grpSp>
      <p:grpSp>
        <p:nvGrpSpPr>
          <p:cNvPr id="7" name="グループ化 6">
            <a:extLst>
              <a:ext uri="{FF2B5EF4-FFF2-40B4-BE49-F238E27FC236}">
                <a16:creationId xmlns:a16="http://schemas.microsoft.com/office/drawing/2014/main" id="{50488CFE-64B4-480E-AFCF-DC3AF55C60B8}"/>
              </a:ext>
            </a:extLst>
          </p:cNvPr>
          <p:cNvGrpSpPr/>
          <p:nvPr/>
        </p:nvGrpSpPr>
        <p:grpSpPr>
          <a:xfrm>
            <a:off x="733096" y="7052601"/>
            <a:ext cx="1423764" cy="1273237"/>
            <a:chOff x="2021986" y="6374592"/>
            <a:chExt cx="1620957" cy="1449582"/>
          </a:xfrm>
        </p:grpSpPr>
        <p:pic>
          <p:nvPicPr>
            <p:cNvPr id="29" name="図 28">
              <a:extLst>
                <a:ext uri="{FF2B5EF4-FFF2-40B4-BE49-F238E27FC236}">
                  <a16:creationId xmlns:a16="http://schemas.microsoft.com/office/drawing/2014/main" id="{61B1AF7D-A6D0-4732-B70A-68C061B804B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2065904" y="6374592"/>
              <a:ext cx="1253798" cy="1187971"/>
            </a:xfrm>
            <a:prstGeom prst="rect">
              <a:avLst/>
            </a:prstGeom>
          </p:spPr>
        </p:pic>
        <p:sp>
          <p:nvSpPr>
            <p:cNvPr id="30" name="テキスト ボックス 29">
              <a:extLst>
                <a:ext uri="{FF2B5EF4-FFF2-40B4-BE49-F238E27FC236}">
                  <a16:creationId xmlns:a16="http://schemas.microsoft.com/office/drawing/2014/main" id="{18A9C264-9167-45BE-A4A2-BA78201A6243}"/>
                </a:ext>
              </a:extLst>
            </p:cNvPr>
            <p:cNvSpPr txBox="1"/>
            <p:nvPr/>
          </p:nvSpPr>
          <p:spPr>
            <a:xfrm>
              <a:off x="2021986" y="7516397"/>
              <a:ext cx="1620957" cy="307777"/>
            </a:xfrm>
            <a:prstGeom prst="rect">
              <a:avLst/>
            </a:prstGeom>
            <a:noFill/>
          </p:spPr>
          <p:txBody>
            <a:bodyPr wrap="non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rPr>
                <a:t>避難行動要支援者</a:t>
              </a:r>
            </a:p>
          </p:txBody>
        </p:sp>
      </p:grpSp>
      <p:cxnSp>
        <p:nvCxnSpPr>
          <p:cNvPr id="32" name="直線コネクタ 31">
            <a:extLst>
              <a:ext uri="{FF2B5EF4-FFF2-40B4-BE49-F238E27FC236}">
                <a16:creationId xmlns:a16="http://schemas.microsoft.com/office/drawing/2014/main" id="{92D981C7-5944-47B0-AD57-DCFE328C4EA5}"/>
              </a:ext>
            </a:extLst>
          </p:cNvPr>
          <p:cNvCxnSpPr>
            <a:cxnSpLocks/>
          </p:cNvCxnSpPr>
          <p:nvPr/>
        </p:nvCxnSpPr>
        <p:spPr bwMode="auto">
          <a:xfrm>
            <a:off x="495300" y="5281038"/>
            <a:ext cx="1043214" cy="0"/>
          </a:xfrm>
          <a:prstGeom prst="line">
            <a:avLst/>
          </a:prstGeom>
          <a:noFill/>
          <a:ln w="38100" cap="rnd" cmpd="sng" algn="ctr">
            <a:solidFill>
              <a:schemeClr val="accent2"/>
            </a:solidFill>
            <a:prstDash val="solid"/>
            <a:round/>
            <a:headEnd type="none" w="med" len="med"/>
            <a:tailEnd type="none" w="med" len="med"/>
          </a:ln>
          <a:effectLst/>
        </p:spPr>
      </p:cxnSp>
      <p:sp>
        <p:nvSpPr>
          <p:cNvPr id="33" name="テキスト ボックス 32">
            <a:extLst>
              <a:ext uri="{FF2B5EF4-FFF2-40B4-BE49-F238E27FC236}">
                <a16:creationId xmlns:a16="http://schemas.microsoft.com/office/drawing/2014/main" id="{ACBEDEDC-1AEB-41AD-AFC0-33DEF0E89D3A}"/>
              </a:ext>
            </a:extLst>
          </p:cNvPr>
          <p:cNvSpPr txBox="1"/>
          <p:nvPr/>
        </p:nvSpPr>
        <p:spPr>
          <a:xfrm>
            <a:off x="1557766" y="5045614"/>
            <a:ext cx="2316660" cy="461665"/>
          </a:xfrm>
          <a:prstGeom prst="rect">
            <a:avLst/>
          </a:prstGeom>
          <a:noFill/>
        </p:spPr>
        <p:txBody>
          <a:bodyPr wrap="none" rtlCol="0">
            <a:spAutoFit/>
          </a:bodyPr>
          <a:lstStyle/>
          <a:p>
            <a:r>
              <a:rPr kumimoji="1" lang="ja-JP" altLang="en-US" sz="2400" dirty="0">
                <a:solidFill>
                  <a:schemeClr val="accent2"/>
                </a:solidFill>
                <a:latin typeface="HGP創英角ｺﾞｼｯｸUB" panose="020B0900000000000000" pitchFamily="50" charset="-128"/>
                <a:ea typeface="HGP創英角ｺﾞｼｯｸUB" panose="020B0900000000000000" pitchFamily="50" charset="-128"/>
              </a:rPr>
              <a:t>町会活動の範囲</a:t>
            </a:r>
          </a:p>
        </p:txBody>
      </p:sp>
      <p:sp>
        <p:nvSpPr>
          <p:cNvPr id="34" name="テキスト ボックス 33">
            <a:extLst>
              <a:ext uri="{FF2B5EF4-FFF2-40B4-BE49-F238E27FC236}">
                <a16:creationId xmlns:a16="http://schemas.microsoft.com/office/drawing/2014/main" id="{FF251DD1-FA55-42AE-9DDC-CE2CB2FD6A1D}"/>
              </a:ext>
            </a:extLst>
          </p:cNvPr>
          <p:cNvSpPr txBox="1"/>
          <p:nvPr/>
        </p:nvSpPr>
        <p:spPr>
          <a:xfrm>
            <a:off x="1553737" y="5395020"/>
            <a:ext cx="5761464" cy="923330"/>
          </a:xfrm>
          <a:prstGeom prst="rect">
            <a:avLst/>
          </a:prstGeom>
          <a:noFill/>
        </p:spPr>
        <p:txBody>
          <a:bodyPr wrap="square" rtlCol="0">
            <a:spAutoFit/>
          </a:bodyPr>
          <a:lstStyle/>
          <a:p>
            <a:r>
              <a:rPr lang="ja-JP" altLang="en-US" dirty="0">
                <a:latin typeface="HGP創英角ｺﾞｼｯｸUB" panose="020B0900000000000000" pitchFamily="50" charset="-128"/>
                <a:ea typeface="HGP創英角ｺﾞｼｯｸUB" panose="020B0900000000000000" pitchFamily="50" charset="-128"/>
              </a:rPr>
              <a:t>「おねがい・まかせて会員避難支援制度」</a:t>
            </a:r>
            <a:r>
              <a:rPr lang="ja-JP" altLang="en-US" dirty="0">
                <a:latin typeface="HGPｺﾞｼｯｸM" panose="020B0600000000000000" pitchFamily="50" charset="-128"/>
                <a:ea typeface="HGPｺﾞｼｯｸM" panose="020B0600000000000000" pitchFamily="50" charset="-128"/>
              </a:rPr>
              <a:t>への登録をもって、</a:t>
            </a:r>
            <a:endParaRPr lang="en-US" altLang="ja-JP" dirty="0">
              <a:latin typeface="HGPｺﾞｼｯｸM" panose="020B0600000000000000" pitchFamily="50" charset="-128"/>
              <a:ea typeface="HGPｺﾞｼｯｸM" panose="020B0600000000000000" pitchFamily="50" charset="-128"/>
            </a:endParaRPr>
          </a:p>
          <a:p>
            <a:pPr algn="r"/>
            <a:r>
              <a:rPr lang="ja-JP" altLang="en-US" dirty="0">
                <a:latin typeface="HGPｺﾞｼｯｸM" panose="020B0600000000000000" pitchFamily="50" charset="-128"/>
                <a:ea typeface="HGPｺﾞｼｯｸM" panose="020B0600000000000000" pitchFamily="50" charset="-128"/>
              </a:rPr>
              <a:t>町会が中心となり避難支援を検討</a:t>
            </a:r>
            <a:endParaRPr lang="en-US" altLang="ja-JP" dirty="0">
              <a:latin typeface="HGPｺﾞｼｯｸM" panose="020B0600000000000000" pitchFamily="50" charset="-128"/>
              <a:ea typeface="HGPｺﾞｼｯｸM" panose="020B0600000000000000" pitchFamily="50" charset="-128"/>
            </a:endParaRPr>
          </a:p>
          <a:p>
            <a:pPr algn="r"/>
            <a:r>
              <a:rPr kumimoji="1" lang="ja-JP" altLang="en-US" dirty="0">
                <a:latin typeface="HGPｺﾞｼｯｸM" panose="020B0600000000000000" pitchFamily="50" charset="-128"/>
                <a:ea typeface="HGPｺﾞｼｯｸM" panose="020B0600000000000000" pitchFamily="50" charset="-128"/>
              </a:rPr>
              <a:t>（おねがい・まかせて会員同士の顔合わせ・避難訓練実施）</a:t>
            </a:r>
          </a:p>
        </p:txBody>
      </p:sp>
      <p:grpSp>
        <p:nvGrpSpPr>
          <p:cNvPr id="46" name="グループ化 45">
            <a:extLst>
              <a:ext uri="{FF2B5EF4-FFF2-40B4-BE49-F238E27FC236}">
                <a16:creationId xmlns:a16="http://schemas.microsoft.com/office/drawing/2014/main" id="{E99C09D7-4E19-4B31-850B-2922E2368E6A}"/>
              </a:ext>
            </a:extLst>
          </p:cNvPr>
          <p:cNvGrpSpPr/>
          <p:nvPr/>
        </p:nvGrpSpPr>
        <p:grpSpPr>
          <a:xfrm>
            <a:off x="476380" y="9800845"/>
            <a:ext cx="1195678" cy="417269"/>
            <a:chOff x="583060" y="9838945"/>
            <a:chExt cx="1195678" cy="417269"/>
          </a:xfrm>
        </p:grpSpPr>
        <p:sp>
          <p:nvSpPr>
            <p:cNvPr id="37" name="二等辺三角形 36">
              <a:extLst>
                <a:ext uri="{FF2B5EF4-FFF2-40B4-BE49-F238E27FC236}">
                  <a16:creationId xmlns:a16="http://schemas.microsoft.com/office/drawing/2014/main" id="{23714DF0-43F6-48F4-9AA3-A3462CFC51B9}"/>
                </a:ext>
              </a:extLst>
            </p:cNvPr>
            <p:cNvSpPr/>
            <p:nvPr/>
          </p:nvSpPr>
          <p:spPr>
            <a:xfrm rot="2981926">
              <a:off x="1526738" y="9770124"/>
              <a:ext cx="144000" cy="360000"/>
            </a:xfrm>
            <a:prstGeom prst="triangle">
              <a:avLst/>
            </a:prstGeom>
            <a:solidFill>
              <a:schemeClr val="accent6"/>
            </a:solidFill>
            <a:ln w="28575">
              <a:noFill/>
            </a:ln>
          </p:spPr>
          <p:txBody>
            <a:bodyPr wrap="none" lIns="0" tIns="108000" rIns="0" bIns="36000" rtlCol="0" anchor="ctr">
              <a:noAutofit/>
            </a:bodyPr>
            <a:lstStyle/>
            <a:p>
              <a:pPr algn="ctr"/>
              <a:endParaRPr kumimoji="1" lang="ja-JP" altLang="en-US" sz="4400" kern="0" dirty="0">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36" name="テキスト ボックス 35">
              <a:extLst>
                <a:ext uri="{FF2B5EF4-FFF2-40B4-BE49-F238E27FC236}">
                  <a16:creationId xmlns:a16="http://schemas.microsoft.com/office/drawing/2014/main" id="{5536C3BB-A692-4717-8ABE-5E9540617A3E}"/>
                </a:ext>
              </a:extLst>
            </p:cNvPr>
            <p:cNvSpPr txBox="1"/>
            <p:nvPr/>
          </p:nvSpPr>
          <p:spPr>
            <a:xfrm>
              <a:off x="583060" y="9838945"/>
              <a:ext cx="977286" cy="417269"/>
            </a:xfrm>
            <a:prstGeom prst="roundRect">
              <a:avLst/>
            </a:prstGeom>
            <a:solidFill>
              <a:schemeClr val="accent6"/>
            </a:solidFill>
          </p:spPr>
          <p:txBody>
            <a:bodyPr wrap="square" lIns="0" tIns="0" rIns="0" bIns="0" rtlCol="0" anchor="ctr">
              <a:noAutofit/>
            </a:bodyPr>
            <a:lstStyle/>
            <a:p>
              <a:pPr algn="ctr"/>
              <a:r>
                <a:rPr lang="ja-JP" altLang="en-US" sz="2000" dirty="0">
                  <a:solidFill>
                    <a:schemeClr val="bg1"/>
                  </a:solidFill>
                  <a:latin typeface="HGP創英角ｺﾞｼｯｸUB" panose="020B0900000000000000" pitchFamily="50" charset="-128"/>
                  <a:ea typeface="HGP創英角ｺﾞｼｯｸUB" panose="020B0900000000000000" pitchFamily="50" charset="-128"/>
                </a:rPr>
                <a:t>市制度</a:t>
              </a:r>
              <a:endParaRPr kumimoji="1" lang="ja-JP" altLang="en-US" sz="2000" dirty="0">
                <a:solidFill>
                  <a:schemeClr val="bg1"/>
                </a:solidFill>
                <a:latin typeface="HGP創英角ｺﾞｼｯｸUB" panose="020B0900000000000000" pitchFamily="50" charset="-128"/>
                <a:ea typeface="HGP創英角ｺﾞｼｯｸUB" panose="020B0900000000000000" pitchFamily="50" charset="-128"/>
              </a:endParaRPr>
            </a:p>
          </p:txBody>
        </p:sp>
      </p:grpSp>
      <p:grpSp>
        <p:nvGrpSpPr>
          <p:cNvPr id="38" name="グループ化 37">
            <a:extLst>
              <a:ext uri="{FF2B5EF4-FFF2-40B4-BE49-F238E27FC236}">
                <a16:creationId xmlns:a16="http://schemas.microsoft.com/office/drawing/2014/main" id="{DCB32F79-24F0-43CE-9604-A0A6A2F4A293}"/>
              </a:ext>
            </a:extLst>
          </p:cNvPr>
          <p:cNvGrpSpPr/>
          <p:nvPr/>
        </p:nvGrpSpPr>
        <p:grpSpPr>
          <a:xfrm>
            <a:off x="5334113" y="4993195"/>
            <a:ext cx="1866800" cy="460402"/>
            <a:chOff x="8061387" y="1963272"/>
            <a:chExt cx="1331475" cy="283752"/>
          </a:xfrm>
          <a:solidFill>
            <a:schemeClr val="accent2"/>
          </a:solidFill>
        </p:grpSpPr>
        <p:sp>
          <p:nvSpPr>
            <p:cNvPr id="39" name="テキスト ボックス 38">
              <a:extLst>
                <a:ext uri="{FF2B5EF4-FFF2-40B4-BE49-F238E27FC236}">
                  <a16:creationId xmlns:a16="http://schemas.microsoft.com/office/drawing/2014/main" id="{367E1111-405A-4500-9295-CC896E6653E6}"/>
                </a:ext>
              </a:extLst>
            </p:cNvPr>
            <p:cNvSpPr txBox="1"/>
            <p:nvPr/>
          </p:nvSpPr>
          <p:spPr>
            <a:xfrm>
              <a:off x="8246130" y="1963272"/>
              <a:ext cx="1146732" cy="283752"/>
            </a:xfrm>
            <a:prstGeom prst="roundRect">
              <a:avLst/>
            </a:prstGeom>
            <a:grpFill/>
          </p:spPr>
          <p:txBody>
            <a:bodyPr wrap="square" lIns="0" tIns="0" rIns="0" bIns="0" rtlCol="0" anchor="ctr">
              <a:noAutofit/>
            </a:bodyPr>
            <a:lstStyle/>
            <a:p>
              <a:pPr algn="ctr"/>
              <a:r>
                <a:rPr lang="ja-JP" altLang="en-US" sz="2000" dirty="0">
                  <a:solidFill>
                    <a:schemeClr val="bg1"/>
                  </a:solidFill>
                  <a:latin typeface="HGP創英角ｺﾞｼｯｸUB" panose="020B0900000000000000" pitchFamily="50" charset="-128"/>
                  <a:ea typeface="HGP創英角ｺﾞｼｯｸUB" panose="020B0900000000000000" pitchFamily="50" charset="-128"/>
                </a:rPr>
                <a:t>町会制度</a:t>
              </a:r>
              <a:endParaRPr kumimoji="1" lang="ja-JP" altLang="en-US" sz="2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0" name="二等辺三角形 39">
              <a:extLst>
                <a:ext uri="{FF2B5EF4-FFF2-40B4-BE49-F238E27FC236}">
                  <a16:creationId xmlns:a16="http://schemas.microsoft.com/office/drawing/2014/main" id="{60A2890F-4334-4D09-B7EF-965E75708A84}"/>
                </a:ext>
              </a:extLst>
            </p:cNvPr>
            <p:cNvSpPr/>
            <p:nvPr/>
          </p:nvSpPr>
          <p:spPr>
            <a:xfrm rot="3600000" flipH="1" flipV="1">
              <a:off x="8145395" y="2062130"/>
              <a:ext cx="88749" cy="256766"/>
            </a:xfrm>
            <a:prstGeom prst="triangle">
              <a:avLst/>
            </a:prstGeom>
            <a:grpFill/>
            <a:ln w="28575">
              <a:noFill/>
            </a:ln>
          </p:spPr>
          <p:txBody>
            <a:bodyPr wrap="none" lIns="0" tIns="108000" rIns="0" bIns="36000" rtlCol="0" anchor="ctr">
              <a:noAutofit/>
            </a:bodyPr>
            <a:lstStyle/>
            <a:p>
              <a:pPr algn="ctr"/>
              <a:endParaRPr kumimoji="1" lang="ja-JP" altLang="en-US" sz="4400" kern="0" dirty="0">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grpSp>
      <p:grpSp>
        <p:nvGrpSpPr>
          <p:cNvPr id="74" name="グループ化 73">
            <a:extLst>
              <a:ext uri="{FF2B5EF4-FFF2-40B4-BE49-F238E27FC236}">
                <a16:creationId xmlns:a16="http://schemas.microsoft.com/office/drawing/2014/main" id="{45BC6C5F-1685-4E63-A0B4-FA2C181A0F16}"/>
              </a:ext>
            </a:extLst>
          </p:cNvPr>
          <p:cNvGrpSpPr/>
          <p:nvPr/>
        </p:nvGrpSpPr>
        <p:grpSpPr>
          <a:xfrm>
            <a:off x="2180512" y="6701742"/>
            <a:ext cx="3009471" cy="1037865"/>
            <a:chOff x="2180512" y="6701742"/>
            <a:chExt cx="3009471" cy="1037865"/>
          </a:xfrm>
        </p:grpSpPr>
        <p:sp>
          <p:nvSpPr>
            <p:cNvPr id="72" name="矢印: 下 71">
              <a:extLst>
                <a:ext uri="{FF2B5EF4-FFF2-40B4-BE49-F238E27FC236}">
                  <a16:creationId xmlns:a16="http://schemas.microsoft.com/office/drawing/2014/main" id="{6163ADC4-D87E-4F40-8995-95B1A268930F}"/>
                </a:ext>
              </a:extLst>
            </p:cNvPr>
            <p:cNvSpPr/>
            <p:nvPr/>
          </p:nvSpPr>
          <p:spPr>
            <a:xfrm rot="8100000">
              <a:off x="2384385" y="6701742"/>
              <a:ext cx="266218" cy="300942"/>
            </a:xfrm>
            <a:prstGeom prst="downArrow">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3" name="矢印: 下 72">
              <a:extLst>
                <a:ext uri="{FF2B5EF4-FFF2-40B4-BE49-F238E27FC236}">
                  <a16:creationId xmlns:a16="http://schemas.microsoft.com/office/drawing/2014/main" id="{20F65D3F-CD66-4BF0-B0AE-2CEA465135B7}"/>
                </a:ext>
              </a:extLst>
            </p:cNvPr>
            <p:cNvSpPr/>
            <p:nvPr/>
          </p:nvSpPr>
          <p:spPr>
            <a:xfrm rot="13500000" flipH="1">
              <a:off x="4906403" y="6701742"/>
              <a:ext cx="266218" cy="300942"/>
            </a:xfrm>
            <a:prstGeom prst="downArrow">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5" name="矢印: 下 54">
              <a:extLst>
                <a:ext uri="{FF2B5EF4-FFF2-40B4-BE49-F238E27FC236}">
                  <a16:creationId xmlns:a16="http://schemas.microsoft.com/office/drawing/2014/main" id="{A317528A-AAD3-4ED1-B442-CA6F5480CA55}"/>
                </a:ext>
              </a:extLst>
            </p:cNvPr>
            <p:cNvSpPr/>
            <p:nvPr/>
          </p:nvSpPr>
          <p:spPr>
            <a:xfrm rot="16200000">
              <a:off x="2197874" y="7456027"/>
              <a:ext cx="266218" cy="300942"/>
            </a:xfrm>
            <a:prstGeom prst="downArrow">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76" name="グループ化 75">
            <a:extLst>
              <a:ext uri="{FF2B5EF4-FFF2-40B4-BE49-F238E27FC236}">
                <a16:creationId xmlns:a16="http://schemas.microsoft.com/office/drawing/2014/main" id="{2D388F2B-9821-45C5-8522-8999841A81CC}"/>
              </a:ext>
            </a:extLst>
          </p:cNvPr>
          <p:cNvGrpSpPr/>
          <p:nvPr/>
        </p:nvGrpSpPr>
        <p:grpSpPr>
          <a:xfrm rot="10800000">
            <a:off x="2384385" y="8182843"/>
            <a:ext cx="2805598" cy="300942"/>
            <a:chOff x="2384385" y="6701742"/>
            <a:chExt cx="2805598" cy="300942"/>
          </a:xfrm>
        </p:grpSpPr>
        <p:sp>
          <p:nvSpPr>
            <p:cNvPr id="77" name="矢印: 下 76">
              <a:extLst>
                <a:ext uri="{FF2B5EF4-FFF2-40B4-BE49-F238E27FC236}">
                  <a16:creationId xmlns:a16="http://schemas.microsoft.com/office/drawing/2014/main" id="{AF7B2BD9-7467-4207-9C0C-DBDCE26273B2}"/>
                </a:ext>
              </a:extLst>
            </p:cNvPr>
            <p:cNvSpPr/>
            <p:nvPr/>
          </p:nvSpPr>
          <p:spPr>
            <a:xfrm rot="8100000">
              <a:off x="2384385" y="6701742"/>
              <a:ext cx="266218" cy="300942"/>
            </a:xfrm>
            <a:prstGeom prst="downArrow">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8" name="矢印: 下 77">
              <a:extLst>
                <a:ext uri="{FF2B5EF4-FFF2-40B4-BE49-F238E27FC236}">
                  <a16:creationId xmlns:a16="http://schemas.microsoft.com/office/drawing/2014/main" id="{27EAF028-0AA9-40B5-8D97-23916F08BF29}"/>
                </a:ext>
              </a:extLst>
            </p:cNvPr>
            <p:cNvSpPr/>
            <p:nvPr/>
          </p:nvSpPr>
          <p:spPr>
            <a:xfrm rot="13500000" flipH="1">
              <a:off x="4906403" y="6701742"/>
              <a:ext cx="266218" cy="300942"/>
            </a:xfrm>
            <a:prstGeom prst="downArrow">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82" name="テキスト ボックス 81">
            <a:extLst>
              <a:ext uri="{FF2B5EF4-FFF2-40B4-BE49-F238E27FC236}">
                <a16:creationId xmlns:a16="http://schemas.microsoft.com/office/drawing/2014/main" id="{D27F1906-8456-4A79-A8ED-BE28FCE6F1AA}"/>
              </a:ext>
            </a:extLst>
          </p:cNvPr>
          <p:cNvSpPr txBox="1"/>
          <p:nvPr/>
        </p:nvSpPr>
        <p:spPr>
          <a:xfrm>
            <a:off x="2661600" y="6571127"/>
            <a:ext cx="429893" cy="246221"/>
          </a:xfrm>
          <a:prstGeom prst="rect">
            <a:avLst/>
          </a:prstGeom>
          <a:solidFill>
            <a:schemeClr val="bg1"/>
          </a:solidFill>
        </p:spPr>
        <p:txBody>
          <a:bodyPr wrap="square" lIns="0" tIns="0" rIns="0" bIns="0" rtlCol="0" anchor="ctr">
            <a:spAutoFit/>
          </a:bodyPr>
          <a:lstStyle/>
          <a:p>
            <a:pPr algn="ctr"/>
            <a:r>
              <a:rPr kumimoji="1" lang="ja-JP" altLang="en-US" sz="1600" dirty="0">
                <a:latin typeface="HGPｺﾞｼｯｸM" panose="020B0600000000000000" pitchFamily="50" charset="-128"/>
                <a:ea typeface="HGPｺﾞｼｯｸM" panose="020B0600000000000000" pitchFamily="50" charset="-128"/>
              </a:rPr>
              <a:t>拡大</a:t>
            </a:r>
          </a:p>
        </p:txBody>
      </p:sp>
      <p:sp>
        <p:nvSpPr>
          <p:cNvPr id="85" name="テキスト ボックス 84">
            <a:extLst>
              <a:ext uri="{FF2B5EF4-FFF2-40B4-BE49-F238E27FC236}">
                <a16:creationId xmlns:a16="http://schemas.microsoft.com/office/drawing/2014/main" id="{409A0062-639B-4EE9-A5B3-39CE929DF358}"/>
              </a:ext>
            </a:extLst>
          </p:cNvPr>
          <p:cNvSpPr txBox="1"/>
          <p:nvPr/>
        </p:nvSpPr>
        <p:spPr>
          <a:xfrm>
            <a:off x="4497746" y="6571127"/>
            <a:ext cx="429893" cy="246221"/>
          </a:xfrm>
          <a:prstGeom prst="rect">
            <a:avLst/>
          </a:prstGeom>
          <a:solidFill>
            <a:schemeClr val="bg1"/>
          </a:solidFill>
        </p:spPr>
        <p:txBody>
          <a:bodyPr wrap="square" lIns="0" tIns="0" rIns="0" bIns="0" rtlCol="0" anchor="ctr">
            <a:spAutoFit/>
          </a:bodyPr>
          <a:lstStyle/>
          <a:p>
            <a:pPr algn="ctr"/>
            <a:r>
              <a:rPr kumimoji="1" lang="ja-JP" altLang="en-US" sz="1600" dirty="0">
                <a:latin typeface="HGPｺﾞｼｯｸM" panose="020B0600000000000000" pitchFamily="50" charset="-128"/>
                <a:ea typeface="HGPｺﾞｼｯｸM" panose="020B0600000000000000" pitchFamily="50" charset="-128"/>
              </a:rPr>
              <a:t>拡大</a:t>
            </a:r>
          </a:p>
        </p:txBody>
      </p:sp>
      <p:sp>
        <p:nvSpPr>
          <p:cNvPr id="86" name="テキスト ボックス 85">
            <a:extLst>
              <a:ext uri="{FF2B5EF4-FFF2-40B4-BE49-F238E27FC236}">
                <a16:creationId xmlns:a16="http://schemas.microsoft.com/office/drawing/2014/main" id="{E480C9FB-9EE6-4382-8179-EDFD4CEC3D54}"/>
              </a:ext>
            </a:extLst>
          </p:cNvPr>
          <p:cNvSpPr txBox="1"/>
          <p:nvPr/>
        </p:nvSpPr>
        <p:spPr>
          <a:xfrm>
            <a:off x="2661600" y="8376767"/>
            <a:ext cx="429893" cy="246221"/>
          </a:xfrm>
          <a:prstGeom prst="rect">
            <a:avLst/>
          </a:prstGeom>
          <a:solidFill>
            <a:schemeClr val="bg1"/>
          </a:solidFill>
        </p:spPr>
        <p:txBody>
          <a:bodyPr wrap="square" lIns="0" tIns="0" rIns="0" bIns="0" rtlCol="0" anchor="ctr">
            <a:spAutoFit/>
          </a:bodyPr>
          <a:lstStyle/>
          <a:p>
            <a:pPr algn="ctr"/>
            <a:r>
              <a:rPr kumimoji="1" lang="ja-JP" altLang="en-US" sz="1600" dirty="0">
                <a:latin typeface="HGPｺﾞｼｯｸM" panose="020B0600000000000000" pitchFamily="50" charset="-128"/>
                <a:ea typeface="HGPｺﾞｼｯｸM" panose="020B0600000000000000" pitchFamily="50" charset="-128"/>
              </a:rPr>
              <a:t>拡大</a:t>
            </a:r>
          </a:p>
        </p:txBody>
      </p:sp>
      <p:sp>
        <p:nvSpPr>
          <p:cNvPr id="87" name="テキスト ボックス 86">
            <a:extLst>
              <a:ext uri="{FF2B5EF4-FFF2-40B4-BE49-F238E27FC236}">
                <a16:creationId xmlns:a16="http://schemas.microsoft.com/office/drawing/2014/main" id="{97D7B57D-C635-4160-83EA-66C41FFE3058}"/>
              </a:ext>
            </a:extLst>
          </p:cNvPr>
          <p:cNvSpPr txBox="1"/>
          <p:nvPr/>
        </p:nvSpPr>
        <p:spPr>
          <a:xfrm>
            <a:off x="4497746" y="8376767"/>
            <a:ext cx="429893" cy="246221"/>
          </a:xfrm>
          <a:prstGeom prst="rect">
            <a:avLst/>
          </a:prstGeom>
          <a:solidFill>
            <a:schemeClr val="bg1"/>
          </a:solidFill>
        </p:spPr>
        <p:txBody>
          <a:bodyPr wrap="square" lIns="0" tIns="0" rIns="0" bIns="0" rtlCol="0" anchor="ctr">
            <a:spAutoFit/>
          </a:bodyPr>
          <a:lstStyle/>
          <a:p>
            <a:pPr algn="ctr"/>
            <a:r>
              <a:rPr kumimoji="1" lang="ja-JP" altLang="en-US" sz="1600" dirty="0">
                <a:latin typeface="HGPｺﾞｼｯｸM" panose="020B0600000000000000" pitchFamily="50" charset="-128"/>
                <a:ea typeface="HGPｺﾞｼｯｸM" panose="020B0600000000000000" pitchFamily="50" charset="-128"/>
              </a:rPr>
              <a:t>拡大</a:t>
            </a:r>
          </a:p>
        </p:txBody>
      </p:sp>
      <p:cxnSp>
        <p:nvCxnSpPr>
          <p:cNvPr id="88" name="直線コネクタ 87">
            <a:extLst>
              <a:ext uri="{FF2B5EF4-FFF2-40B4-BE49-F238E27FC236}">
                <a16:creationId xmlns:a16="http://schemas.microsoft.com/office/drawing/2014/main" id="{32997DA9-B749-437C-BF77-0945F0D77E45}"/>
              </a:ext>
            </a:extLst>
          </p:cNvPr>
          <p:cNvCxnSpPr>
            <a:cxnSpLocks/>
          </p:cNvCxnSpPr>
          <p:nvPr/>
        </p:nvCxnSpPr>
        <p:spPr bwMode="auto">
          <a:xfrm flipH="1" flipV="1">
            <a:off x="495300" y="5290102"/>
            <a:ext cx="1906240" cy="1906240"/>
          </a:xfrm>
          <a:prstGeom prst="line">
            <a:avLst/>
          </a:prstGeom>
          <a:noFill/>
          <a:ln w="38100" cap="rnd" cmpd="sng" algn="ctr">
            <a:solidFill>
              <a:schemeClr val="accent2"/>
            </a:solidFill>
            <a:prstDash val="solid"/>
            <a:round/>
            <a:headEnd type="none" w="med" len="med"/>
            <a:tailEnd type="none" w="med" len="med"/>
          </a:ln>
          <a:effectLst/>
        </p:spPr>
      </p:cxnSp>
      <p:sp>
        <p:nvSpPr>
          <p:cNvPr id="95" name="テキスト ボックス 94">
            <a:extLst>
              <a:ext uri="{FF2B5EF4-FFF2-40B4-BE49-F238E27FC236}">
                <a16:creationId xmlns:a16="http://schemas.microsoft.com/office/drawing/2014/main" id="{D20B842B-6E3C-43A8-9675-61F750B5E859}"/>
              </a:ext>
            </a:extLst>
          </p:cNvPr>
          <p:cNvSpPr txBox="1"/>
          <p:nvPr/>
        </p:nvSpPr>
        <p:spPr>
          <a:xfrm>
            <a:off x="-4404064" y="5062050"/>
            <a:ext cx="2212622" cy="400110"/>
          </a:xfrm>
          <a:prstGeom prst="rect">
            <a:avLst/>
          </a:prstGeom>
          <a:noFill/>
        </p:spPr>
        <p:txBody>
          <a:bodyPr wrap="square" lIns="180000" rIns="180000" rtlCol="0">
            <a:spAutoFit/>
          </a:bodyPr>
          <a:lstStyle/>
          <a:p>
            <a:r>
              <a:rPr kumimoji="1" lang="ja-JP" altLang="en-US" sz="2000" dirty="0">
                <a:latin typeface="HGPｺﾞｼｯｸM" panose="020B0600000000000000" pitchFamily="50" charset="-128"/>
                <a:ea typeface="HGPｺﾞｼｯｸM" panose="020B0600000000000000" pitchFamily="50" charset="-128"/>
              </a:rPr>
              <a:t>町会 → 自治会</a:t>
            </a:r>
          </a:p>
        </p:txBody>
      </p:sp>
      <p:sp>
        <p:nvSpPr>
          <p:cNvPr id="96" name="テキスト ボックス 95">
            <a:extLst>
              <a:ext uri="{FF2B5EF4-FFF2-40B4-BE49-F238E27FC236}">
                <a16:creationId xmlns:a16="http://schemas.microsoft.com/office/drawing/2014/main" id="{CFE5F1A5-B73E-4B04-8AB8-6268F7178F62}"/>
              </a:ext>
            </a:extLst>
          </p:cNvPr>
          <p:cNvSpPr txBox="1"/>
          <p:nvPr/>
        </p:nvSpPr>
        <p:spPr>
          <a:xfrm>
            <a:off x="-2438400" y="5053487"/>
            <a:ext cx="2212622" cy="400110"/>
          </a:xfrm>
          <a:prstGeom prst="rect">
            <a:avLst/>
          </a:prstGeom>
          <a:noFill/>
        </p:spPr>
        <p:txBody>
          <a:bodyPr wrap="square" lIns="180000" rIns="180000" rtlCol="0">
            <a:spAutoFit/>
          </a:bodyPr>
          <a:lstStyle/>
          <a:p>
            <a:r>
              <a:rPr kumimoji="1" lang="ja-JP" altLang="en-US" sz="2000" dirty="0">
                <a:latin typeface="HGPｺﾞｼｯｸM" panose="020B0600000000000000" pitchFamily="50" charset="-128"/>
                <a:ea typeface="HGPｺﾞｼｯｸM" panose="020B0600000000000000" pitchFamily="50" charset="-128"/>
              </a:rPr>
              <a:t>町会 → 自治会</a:t>
            </a:r>
          </a:p>
        </p:txBody>
      </p:sp>
      <p:sp>
        <p:nvSpPr>
          <p:cNvPr id="97" name="テキスト ボックス 96">
            <a:extLst>
              <a:ext uri="{FF2B5EF4-FFF2-40B4-BE49-F238E27FC236}">
                <a16:creationId xmlns:a16="http://schemas.microsoft.com/office/drawing/2014/main" id="{DF71AE2E-EDFA-4A7B-84E5-E6354908C3AB}"/>
              </a:ext>
            </a:extLst>
          </p:cNvPr>
          <p:cNvSpPr txBox="1"/>
          <p:nvPr/>
        </p:nvSpPr>
        <p:spPr>
          <a:xfrm>
            <a:off x="-2438400" y="5620499"/>
            <a:ext cx="2212622" cy="400110"/>
          </a:xfrm>
          <a:prstGeom prst="rect">
            <a:avLst/>
          </a:prstGeom>
          <a:noFill/>
        </p:spPr>
        <p:txBody>
          <a:bodyPr wrap="square" lIns="180000" rIns="180000" rtlCol="0">
            <a:spAutoFit/>
          </a:bodyPr>
          <a:lstStyle/>
          <a:p>
            <a:r>
              <a:rPr kumimoji="1" lang="ja-JP" altLang="en-US" sz="2000" dirty="0">
                <a:latin typeface="HGPｺﾞｼｯｸM" panose="020B0600000000000000" pitchFamily="50" charset="-128"/>
                <a:ea typeface="HGPｺﾞｼｯｸM" panose="020B0600000000000000" pitchFamily="50" charset="-128"/>
              </a:rPr>
              <a:t>町会 → 自治会</a:t>
            </a:r>
          </a:p>
        </p:txBody>
      </p:sp>
      <p:cxnSp>
        <p:nvCxnSpPr>
          <p:cNvPr id="62" name="直線コネクタ 61">
            <a:extLst>
              <a:ext uri="{FF2B5EF4-FFF2-40B4-BE49-F238E27FC236}">
                <a16:creationId xmlns:a16="http://schemas.microsoft.com/office/drawing/2014/main" id="{F57C0C36-D661-48F2-BF9E-BC2AC98FD9ED}"/>
              </a:ext>
            </a:extLst>
          </p:cNvPr>
          <p:cNvCxnSpPr>
            <a:cxnSpLocks/>
          </p:cNvCxnSpPr>
          <p:nvPr/>
        </p:nvCxnSpPr>
        <p:spPr bwMode="auto">
          <a:xfrm flipH="1" flipV="1">
            <a:off x="6590662" y="8592769"/>
            <a:ext cx="594998" cy="594998"/>
          </a:xfrm>
          <a:prstGeom prst="line">
            <a:avLst/>
          </a:prstGeom>
          <a:noFill/>
          <a:ln w="38100" cap="rnd" cmpd="sng" algn="ctr">
            <a:solidFill>
              <a:schemeClr val="accent6"/>
            </a:solidFill>
            <a:prstDash val="solid"/>
            <a:round/>
            <a:headEnd type="none" w="med" len="med"/>
            <a:tailEnd type="none" w="med" len="med"/>
          </a:ln>
          <a:effectLst/>
        </p:spPr>
      </p:cxnSp>
      <p:sp>
        <p:nvSpPr>
          <p:cNvPr id="60" name="テキスト ボックス 59">
            <a:extLst>
              <a:ext uri="{FF2B5EF4-FFF2-40B4-BE49-F238E27FC236}">
                <a16:creationId xmlns:a16="http://schemas.microsoft.com/office/drawing/2014/main" id="{1859F661-7C6F-4477-B54C-F7905D96D6BE}"/>
              </a:ext>
            </a:extLst>
          </p:cNvPr>
          <p:cNvSpPr txBox="1"/>
          <p:nvPr/>
        </p:nvSpPr>
        <p:spPr>
          <a:xfrm>
            <a:off x="1720611" y="7045532"/>
            <a:ext cx="497201" cy="436017"/>
          </a:xfrm>
          <a:prstGeom prst="rect">
            <a:avLst/>
          </a:prstGeom>
          <a:solidFill>
            <a:schemeClr val="bg1"/>
          </a:solidFill>
        </p:spPr>
        <p:txBody>
          <a:bodyPr wrap="square" lIns="0" tIns="0" rIns="0" bIns="0" rtlCol="0" anchor="ctr">
            <a:spAutoFit/>
          </a:bodyPr>
          <a:lstStyle/>
          <a:p>
            <a:pPr algn="ctr">
              <a:lnSpc>
                <a:spcPts val="1700"/>
              </a:lnSpc>
            </a:pPr>
            <a:r>
              <a:rPr kumimoji="1" lang="ja-JP" altLang="en-US" sz="1600" dirty="0">
                <a:latin typeface="HGPｺﾞｼｯｸM" panose="020B0600000000000000" pitchFamily="50" charset="-128"/>
                <a:ea typeface="HGPｺﾞｼｯｸM" panose="020B0600000000000000" pitchFamily="50" charset="-128"/>
              </a:rPr>
              <a:t>情報共有</a:t>
            </a:r>
          </a:p>
        </p:txBody>
      </p:sp>
    </p:spTree>
    <p:extLst>
      <p:ext uri="{BB962C8B-B14F-4D97-AF65-F5344CB8AC3E}">
        <p14:creationId xmlns:p14="http://schemas.microsoft.com/office/powerpoint/2010/main" val="16540997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276</TotalTime>
  <Words>624</Words>
  <Application>Microsoft Office PowerPoint</Application>
  <PresentationFormat>ユーザー設定</PresentationFormat>
  <Paragraphs>79</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HGPｺﾞｼｯｸM</vt:lpstr>
      <vt:lpstr>HGP創英角ｺﾞｼｯｸUB</vt:lpstr>
      <vt:lpstr>HGS創英角ｺﾞｼｯｸUB</vt:lpstr>
      <vt:lpstr>Arial</vt:lpstr>
      <vt:lpstr>Arial Black</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Maruyama</dc:creator>
  <cp:lastModifiedBy>Kazuki Maruyama</cp:lastModifiedBy>
  <cp:revision>48</cp:revision>
  <dcterms:created xsi:type="dcterms:W3CDTF">2018-03-19T08:28:48Z</dcterms:created>
  <dcterms:modified xsi:type="dcterms:W3CDTF">2023-03-30T06:06:55Z</dcterms:modified>
</cp:coreProperties>
</file>